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66" r:id="rId5"/>
    <p:sldId id="257" r:id="rId6"/>
    <p:sldId id="264" r:id="rId7"/>
    <p:sldId id="261" r:id="rId8"/>
    <p:sldId id="258" r:id="rId9"/>
    <p:sldId id="259" r:id="rId10"/>
    <p:sldId id="260" r:id="rId11"/>
    <p:sldId id="262"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10/29/2015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GB"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10/29/2015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GB"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GB"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10/29/2015</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GB"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10/29/2015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imeshighereducation.com/news/neglected-mid-career-women-need-more-recognition" TargetMode="External"/><Relationship Id="rId2" Type="http://schemas.openxmlformats.org/officeDocument/2006/relationships/hyperlink" Target="https://www.lfhe.ac.uk/download.cfm/docid/00E690E7-E494-4F93-8981F9D2CE86200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admin.ox.ac.uk/eop/inpractice/careers/#d.en.219232" TargetMode="External"/><Relationship Id="rId3" Type="http://schemas.openxmlformats.org/officeDocument/2006/relationships/hyperlink" Target="http://www.theguardian.com/higher-education-network/blog/2013/apr/26/women-higher-education-career-progression" TargetMode="External"/><Relationship Id="rId7" Type="http://schemas.openxmlformats.org/officeDocument/2006/relationships/hyperlink" Target="http://usir.salford.ac.uk/19512/" TargetMode="External"/><Relationship Id="rId2" Type="http://schemas.openxmlformats.org/officeDocument/2006/relationships/hyperlink" Target="http://blogs.warwick.ac.uk/researcherlife/entry/gender_and_academic/" TargetMode="External"/><Relationship Id="rId1" Type="http://schemas.openxmlformats.org/officeDocument/2006/relationships/slideLayout" Target="../slideLayouts/slideLayout2.xml"/><Relationship Id="rId6" Type="http://schemas.openxmlformats.org/officeDocument/2006/relationships/hyperlink" Target="https://www.lfhe.ac.uk/en/research-resources/publications/engage-38--summer-2015/projects-research-resources/mid-career-academic-women.cfm" TargetMode="External"/><Relationship Id="rId5" Type="http://schemas.openxmlformats.org/officeDocument/2006/relationships/hyperlink" Target="http://www.qub.ac.uk/schools/media/Media,424063,en.pdf" TargetMode="External"/><Relationship Id="rId4" Type="http://schemas.openxmlformats.org/officeDocument/2006/relationships/hyperlink" Target="http://www.theguardian.com/higher-education-network/blog/2012/may/24/why-women-leave-academi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lfhe.ac.uk/download.cfm/docid/00E690E7-E494-4F93-8981F9D2CE86200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960"/>
            <a:ext cx="1981200" cy="2468240"/>
          </a:xfrm>
        </p:spPr>
        <p:txBody>
          <a:bodyPr>
            <a:normAutofit/>
          </a:bodyPr>
          <a:lstStyle/>
          <a:p>
            <a:pPr algn="ctr"/>
            <a:r>
              <a:rPr lang="en-GB" dirty="0" smtClean="0"/>
              <a:t>Career Progression</a:t>
            </a:r>
          </a:p>
          <a:p>
            <a:pPr algn="ctr"/>
            <a:endParaRPr lang="en-GB" dirty="0"/>
          </a:p>
          <a:p>
            <a:pPr algn="ctr"/>
            <a:r>
              <a:rPr lang="en-GB" dirty="0" smtClean="0"/>
              <a:t>Dr A. Walsh, Senior Lecturer</a:t>
            </a:r>
          </a:p>
          <a:p>
            <a:pPr algn="ctr"/>
            <a:r>
              <a:rPr lang="en-GB" dirty="0" smtClean="0"/>
              <a:t>LSFPA</a:t>
            </a:r>
            <a:endParaRPr lang="en-GB" dirty="0"/>
          </a:p>
        </p:txBody>
      </p:sp>
      <p:sp>
        <p:nvSpPr>
          <p:cNvPr id="3" name="Title 2"/>
          <p:cNvSpPr>
            <a:spLocks noGrp="1"/>
          </p:cNvSpPr>
          <p:nvPr>
            <p:ph type="title"/>
          </p:nvPr>
        </p:nvSpPr>
        <p:spPr/>
        <p:txBody>
          <a:bodyPr/>
          <a:lstStyle/>
          <a:p>
            <a:r>
              <a:rPr lang="en-GB" dirty="0" smtClean="0"/>
              <a:t>Women into research</a:t>
            </a:r>
            <a:endParaRPr lang="en-GB" dirty="0"/>
          </a:p>
        </p:txBody>
      </p:sp>
    </p:spTree>
    <p:extLst>
      <p:ext uri="{BB962C8B-B14F-4D97-AF65-F5344CB8AC3E}">
        <p14:creationId xmlns:p14="http://schemas.microsoft.com/office/powerpoint/2010/main" val="106660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099733"/>
            <a:ext cx="8407893" cy="4026746"/>
          </a:xfrm>
        </p:spPr>
        <p:txBody>
          <a:bodyPr>
            <a:normAutofit fontScale="92500" lnSpcReduction="20000"/>
          </a:bodyPr>
          <a:lstStyle/>
          <a:p>
            <a:pPr marL="45720" indent="0" algn="ctr">
              <a:buNone/>
            </a:pPr>
            <a:r>
              <a:rPr lang="en-US" dirty="0"/>
              <a:t>Children, caring and work–life balance. Many women’s</a:t>
            </a:r>
            <a:endParaRPr lang="en-GB" dirty="0"/>
          </a:p>
          <a:p>
            <a:pPr marL="45720" indent="0" algn="ctr">
              <a:buNone/>
            </a:pPr>
            <a:r>
              <a:rPr lang="en-US" dirty="0"/>
              <a:t>careers are strategically planned and </a:t>
            </a:r>
            <a:r>
              <a:rPr lang="en-US" dirty="0" err="1"/>
              <a:t>organised</a:t>
            </a:r>
            <a:r>
              <a:rPr lang="en-US" dirty="0"/>
              <a:t> around</a:t>
            </a:r>
            <a:endParaRPr lang="en-GB" dirty="0"/>
          </a:p>
          <a:p>
            <a:pPr marL="45720" indent="0" algn="ctr">
              <a:buNone/>
            </a:pPr>
            <a:r>
              <a:rPr lang="en-US" dirty="0"/>
              <a:t>existing and expected responsibilities for children</a:t>
            </a:r>
            <a:endParaRPr lang="en-GB" dirty="0"/>
          </a:p>
          <a:p>
            <a:pPr marL="45720" indent="0" algn="ctr">
              <a:buNone/>
            </a:pPr>
            <a:r>
              <a:rPr lang="en-US" dirty="0"/>
              <a:t>and other relatives. While barriers to women’s career</a:t>
            </a:r>
            <a:endParaRPr lang="en-GB" dirty="0"/>
          </a:p>
          <a:p>
            <a:pPr marL="45720" indent="0" algn="ctr">
              <a:buNone/>
            </a:pPr>
            <a:r>
              <a:rPr lang="en-US" dirty="0"/>
              <a:t>development should not be equated to childcare, this</a:t>
            </a:r>
            <a:endParaRPr lang="en-GB" dirty="0"/>
          </a:p>
          <a:p>
            <a:pPr marL="45720" indent="0" algn="ctr">
              <a:buNone/>
            </a:pPr>
            <a:r>
              <a:rPr lang="en-US" dirty="0"/>
              <a:t>continues to be an important and highly gendered</a:t>
            </a:r>
            <a:endParaRPr lang="en-GB" dirty="0"/>
          </a:p>
          <a:p>
            <a:pPr marL="45720" indent="0" algn="ctr">
              <a:buNone/>
            </a:pPr>
            <a:r>
              <a:rPr lang="en-US" dirty="0"/>
              <a:t>factor for many</a:t>
            </a:r>
            <a:r>
              <a:rPr lang="en-US" dirty="0" smtClean="0"/>
              <a:t>. </a:t>
            </a:r>
            <a:r>
              <a:rPr lang="en-US" dirty="0"/>
              <a:t>(2015:5)</a:t>
            </a:r>
            <a:endParaRPr lang="en-GB" dirty="0"/>
          </a:p>
          <a:p>
            <a:pPr marL="45720" indent="0">
              <a:buNone/>
            </a:pPr>
            <a:endParaRPr lang="en-GB" dirty="0"/>
          </a:p>
          <a:p>
            <a:pPr marL="45720" indent="0">
              <a:buNone/>
            </a:pPr>
            <a:r>
              <a:rPr lang="en-US" dirty="0"/>
              <a:t> </a:t>
            </a:r>
          </a:p>
          <a:p>
            <a:r>
              <a:rPr lang="en-US" u="sng" dirty="0">
                <a:hlinkClick r:id="rId2"/>
              </a:rPr>
              <a:t>https://www.lfhe.ac.uk/download.cfm/docid/00E690E7-E494-4F93-8981F9D2CE86200C</a:t>
            </a:r>
            <a:endParaRPr lang="en-GB" dirty="0"/>
          </a:p>
          <a:p>
            <a:endParaRPr lang="en-GB" dirty="0"/>
          </a:p>
          <a:p>
            <a:r>
              <a:rPr lang="en-GB" u="sng" dirty="0">
                <a:hlinkClick r:id="rId3"/>
              </a:rPr>
              <a:t>https://www.timeshighereducation.com/news/neglected-mid-career-women-need-more-recognition</a:t>
            </a:r>
            <a:endParaRPr lang="en-GB" dirty="0"/>
          </a:p>
          <a:p>
            <a:pPr marL="45720" indent="0">
              <a:buNone/>
            </a:pPr>
            <a:endParaRPr lang="en-GB" dirty="0"/>
          </a:p>
          <a:p>
            <a:pPr marL="45720" indent="0">
              <a:buNone/>
            </a:pPr>
            <a:endParaRPr lang="en-GB" dirty="0"/>
          </a:p>
        </p:txBody>
      </p:sp>
    </p:spTree>
    <p:extLst>
      <p:ext uri="{BB962C8B-B14F-4D97-AF65-F5344CB8AC3E}">
        <p14:creationId xmlns:p14="http://schemas.microsoft.com/office/powerpoint/2010/main" val="1014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3467" y="1871471"/>
            <a:ext cx="7874492" cy="4407408"/>
          </a:xfrm>
        </p:spPr>
        <p:txBody>
          <a:bodyPr>
            <a:normAutofit fontScale="85000" lnSpcReduction="20000"/>
          </a:bodyPr>
          <a:lstStyle/>
          <a:p>
            <a:pPr marL="45720" indent="0">
              <a:buNone/>
            </a:pPr>
            <a:r>
              <a:rPr lang="en-US" dirty="0"/>
              <a:t>At times, they may need encouragement, </a:t>
            </a:r>
            <a:r>
              <a:rPr lang="en-US" dirty="0" smtClean="0"/>
              <a:t>a</a:t>
            </a:r>
            <a:r>
              <a:rPr lang="en-GB" dirty="0"/>
              <a:t> </a:t>
            </a:r>
            <a:r>
              <a:rPr lang="en-US" dirty="0" smtClean="0"/>
              <a:t>‘push</a:t>
            </a:r>
            <a:r>
              <a:rPr lang="en-US" dirty="0"/>
              <a:t>’ or simply a lack of barriers in order to aspire to the next level. At other times, they may need to be valued for their current work without any implied or explicit pressure to aim for more prestigious roles. It is also important to think further about the individualistic nature of academic careers. This individualism exacerbates the sense of having to be ambitious, to </a:t>
            </a:r>
            <a:r>
              <a:rPr lang="en-US" dirty="0" err="1"/>
              <a:t>strategise</a:t>
            </a:r>
            <a:r>
              <a:rPr lang="en-US" dirty="0"/>
              <a:t> and make plans, and to juggle everything. It also reinforces the belief that it is the responsibility of the individual as to whether progression is achieved or not, thus downplaying the role of structural inequalities and barriers that are related to gender, class, ‘race’ and ethnicity.</a:t>
            </a:r>
            <a:endParaRPr lang="en-GB" dirty="0"/>
          </a:p>
          <a:p>
            <a:pPr marL="45720" indent="0">
              <a:buNone/>
            </a:pPr>
            <a:r>
              <a:rPr lang="en-US" dirty="0"/>
              <a:t> </a:t>
            </a:r>
            <a:endParaRPr lang="en-GB" dirty="0"/>
          </a:p>
          <a:p>
            <a:pPr marL="45720" indent="0">
              <a:buNone/>
            </a:pPr>
            <a:r>
              <a:rPr lang="en-US" dirty="0"/>
              <a:t>Perhaps what is most important is that mid-career academic women are given regular space</a:t>
            </a:r>
            <a:r>
              <a:rPr lang="en-US" dirty="0" smtClean="0"/>
              <a:t>,</a:t>
            </a:r>
            <a:r>
              <a:rPr lang="en-GB" dirty="0"/>
              <a:t> </a:t>
            </a:r>
            <a:r>
              <a:rPr lang="en-US" dirty="0" smtClean="0"/>
              <a:t>encouragement </a:t>
            </a:r>
            <a:r>
              <a:rPr lang="en-US" dirty="0"/>
              <a:t>and support to assess their career goals and aspirations as they change and </a:t>
            </a:r>
            <a:r>
              <a:rPr lang="en-US" dirty="0" smtClean="0"/>
              <a:t>develop.</a:t>
            </a:r>
            <a:r>
              <a:rPr lang="en-GB" dirty="0"/>
              <a:t> </a:t>
            </a:r>
            <a:r>
              <a:rPr lang="en-US" dirty="0" smtClean="0"/>
              <a:t>Women </a:t>
            </a:r>
            <a:r>
              <a:rPr lang="en-US" dirty="0"/>
              <a:t>should not be pigeonholed as being either ambitious or not, as they are very likely to </a:t>
            </a:r>
            <a:r>
              <a:rPr lang="en-US" dirty="0" smtClean="0"/>
              <a:t>change</a:t>
            </a:r>
            <a:r>
              <a:rPr lang="en-GB" dirty="0"/>
              <a:t> </a:t>
            </a:r>
            <a:r>
              <a:rPr lang="en-US" dirty="0" smtClean="0"/>
              <a:t>their </a:t>
            </a:r>
            <a:r>
              <a:rPr lang="en-US" dirty="0"/>
              <a:t>priorities at different times, and need to be supported in their current roles as well as in their plans to develop themselves and aspire to new roles. (2015: 12)</a:t>
            </a:r>
            <a:endParaRPr lang="en-GB" dirty="0"/>
          </a:p>
        </p:txBody>
      </p:sp>
    </p:spTree>
    <p:extLst>
      <p:ext uri="{BB962C8B-B14F-4D97-AF65-F5344CB8AC3E}">
        <p14:creationId xmlns:p14="http://schemas.microsoft.com/office/powerpoint/2010/main" val="185510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Any opportunities to be shared?</a:t>
            </a:r>
          </a:p>
          <a:p>
            <a:r>
              <a:rPr lang="en-GB" dirty="0" smtClean="0"/>
              <a:t>Any practical advances that we can make as a cohort?</a:t>
            </a:r>
            <a:endParaRPr lang="en-GB" dirty="0"/>
          </a:p>
        </p:txBody>
      </p:sp>
      <p:sp>
        <p:nvSpPr>
          <p:cNvPr id="3" name="Title 2"/>
          <p:cNvSpPr>
            <a:spLocks noGrp="1"/>
          </p:cNvSpPr>
          <p:nvPr>
            <p:ph type="title"/>
          </p:nvPr>
        </p:nvSpPr>
        <p:spPr/>
        <p:txBody>
          <a:bodyPr/>
          <a:lstStyle/>
          <a:p>
            <a:r>
              <a:rPr lang="en-GB" dirty="0" smtClean="0"/>
              <a:t>Wrapping up	</a:t>
            </a:r>
            <a:endParaRPr lang="en-GB" dirty="0"/>
          </a:p>
        </p:txBody>
      </p:sp>
    </p:spTree>
    <p:extLst>
      <p:ext uri="{BB962C8B-B14F-4D97-AF65-F5344CB8AC3E}">
        <p14:creationId xmlns:p14="http://schemas.microsoft.com/office/powerpoint/2010/main" val="988849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410241"/>
            <a:ext cx="8407893" cy="5329226"/>
          </a:xfrm>
        </p:spPr>
        <p:txBody>
          <a:bodyPr>
            <a:normAutofit fontScale="25000" lnSpcReduction="20000"/>
          </a:bodyPr>
          <a:lstStyle/>
          <a:p>
            <a:pPr marL="45720" indent="0">
              <a:buNone/>
            </a:pPr>
            <a:r>
              <a:rPr lang="en-US" sz="6400" dirty="0"/>
              <a:t> </a:t>
            </a:r>
            <a:endParaRPr lang="en-GB" sz="6400" dirty="0"/>
          </a:p>
          <a:p>
            <a:pPr marL="45720" indent="0">
              <a:buNone/>
            </a:pPr>
            <a:r>
              <a:rPr lang="en-US" sz="6400" dirty="0"/>
              <a:t>Baker, M. (2010). Career confidence and gendered expectations of academic promotion. </a:t>
            </a:r>
            <a:r>
              <a:rPr lang="en-US" sz="6400" i="1" dirty="0"/>
              <a:t>Journal of Sociology</a:t>
            </a:r>
            <a:r>
              <a:rPr lang="en-US" sz="6400" dirty="0"/>
              <a:t>, 46(3), 317-334.</a:t>
            </a:r>
            <a:endParaRPr lang="en-GB" sz="6400" dirty="0"/>
          </a:p>
          <a:p>
            <a:pPr marL="45720" indent="0">
              <a:buNone/>
            </a:pPr>
            <a:r>
              <a:rPr lang="en-US" sz="6400" dirty="0"/>
              <a:t> </a:t>
            </a:r>
            <a:endParaRPr lang="en-GB" sz="6400" dirty="0"/>
          </a:p>
          <a:p>
            <a:pPr marL="45720" indent="0">
              <a:buNone/>
            </a:pPr>
            <a:r>
              <a:rPr lang="en-US" sz="6400" dirty="0" err="1"/>
              <a:t>Deiana</a:t>
            </a:r>
            <a:r>
              <a:rPr lang="en-US" sz="6400" dirty="0"/>
              <a:t>, M. (2013) Research Report: Hidden Costs of Being a Female Academic. A Study Commissioned by the Athena SWAN Team, School of Psychology, Queen’s University Belfast. </a:t>
            </a:r>
            <a:r>
              <a:rPr lang="en-US" sz="6400" u="sng" dirty="0"/>
              <a:t>http://</a:t>
            </a:r>
            <a:r>
              <a:rPr lang="en-US" sz="6400" u="sng" dirty="0" err="1"/>
              <a:t>www.qub.ac.uk</a:t>
            </a:r>
            <a:r>
              <a:rPr lang="en-US" sz="6400" u="sng" dirty="0"/>
              <a:t>/schools/media/Media,424063,en.pdf</a:t>
            </a:r>
            <a:endParaRPr lang="en-GB" sz="6400" dirty="0"/>
          </a:p>
          <a:p>
            <a:pPr marL="45720" indent="0">
              <a:buNone/>
            </a:pPr>
            <a:r>
              <a:rPr lang="en-US" sz="6400" dirty="0"/>
              <a:t> </a:t>
            </a:r>
            <a:endParaRPr lang="en-GB" sz="6400" dirty="0"/>
          </a:p>
          <a:p>
            <a:pPr marL="45720" indent="0">
              <a:buNone/>
            </a:pPr>
            <a:r>
              <a:rPr lang="en-GB" sz="6400" u="sng" dirty="0">
                <a:hlinkClick r:id="rId2"/>
              </a:rPr>
              <a:t>http://blogs.warwick.ac.uk/researcherlife/entry/gender_and_academic/</a:t>
            </a:r>
            <a:endParaRPr lang="en-GB" sz="6400" dirty="0"/>
          </a:p>
          <a:p>
            <a:pPr marL="45720" indent="0">
              <a:buNone/>
            </a:pPr>
            <a:r>
              <a:rPr lang="en-GB" sz="6400" dirty="0"/>
              <a:t> </a:t>
            </a:r>
          </a:p>
          <a:p>
            <a:pPr marL="45720" indent="0">
              <a:buNone/>
            </a:pPr>
            <a:r>
              <a:rPr lang="en-GB" sz="6400" u="sng" dirty="0">
                <a:hlinkClick r:id="rId3"/>
              </a:rPr>
              <a:t>http://www.theguardian.com/higher-education-network/blog/2013/apr/26/women-higher-education-career-progression</a:t>
            </a:r>
            <a:endParaRPr lang="en-GB" sz="6400" dirty="0"/>
          </a:p>
          <a:p>
            <a:pPr marL="45720" indent="0">
              <a:buNone/>
            </a:pPr>
            <a:r>
              <a:rPr lang="en-GB" sz="6400" dirty="0"/>
              <a:t> </a:t>
            </a:r>
          </a:p>
          <a:p>
            <a:pPr marL="45720" indent="0">
              <a:buNone/>
            </a:pPr>
            <a:r>
              <a:rPr lang="en-GB" sz="6400" u="sng" dirty="0">
                <a:hlinkClick r:id="rId4"/>
              </a:rPr>
              <a:t>http://www.theguardian.com/higher-education-network/blog/2012/may/24/why-women-leave-academia</a:t>
            </a:r>
            <a:endParaRPr lang="en-GB" sz="6400" dirty="0"/>
          </a:p>
          <a:p>
            <a:pPr marL="45720" indent="0">
              <a:buNone/>
            </a:pPr>
            <a:r>
              <a:rPr lang="en-GB" sz="6400" dirty="0"/>
              <a:t> </a:t>
            </a:r>
          </a:p>
          <a:p>
            <a:pPr marL="45720" indent="0">
              <a:buNone/>
            </a:pPr>
            <a:r>
              <a:rPr lang="en-GB" sz="6400" u="sng" dirty="0">
                <a:hlinkClick r:id="rId5"/>
              </a:rPr>
              <a:t>http://www.qub.ac.uk/schools/media/Media,424063,en.pdf</a:t>
            </a:r>
            <a:endParaRPr lang="en-GB" sz="6400" dirty="0"/>
          </a:p>
          <a:p>
            <a:pPr marL="45720" indent="0">
              <a:buNone/>
            </a:pPr>
            <a:r>
              <a:rPr lang="en-GB" sz="6400" dirty="0"/>
              <a:t> </a:t>
            </a:r>
          </a:p>
          <a:p>
            <a:pPr marL="45720" indent="0">
              <a:buNone/>
            </a:pPr>
            <a:r>
              <a:rPr lang="en-GB" sz="6400" u="sng" dirty="0">
                <a:hlinkClick r:id="rId6"/>
              </a:rPr>
              <a:t>https://www.lfhe.ac.uk/en/research-resources/publications/engage-38--summer-2015/projects-research-resources/mid-career-academic-women.cfm</a:t>
            </a:r>
            <a:endParaRPr lang="en-GB" sz="6400" dirty="0"/>
          </a:p>
          <a:p>
            <a:pPr marL="45720" indent="0">
              <a:buNone/>
            </a:pPr>
            <a:r>
              <a:rPr lang="en-GB" sz="6400" dirty="0"/>
              <a:t> </a:t>
            </a:r>
          </a:p>
          <a:p>
            <a:pPr marL="45720" indent="0">
              <a:buNone/>
            </a:pPr>
            <a:r>
              <a:rPr lang="en-GB" sz="6400" u="sng" dirty="0">
                <a:hlinkClick r:id="rId7"/>
              </a:rPr>
              <a:t>http://usir.salford.ac.uk/19512/</a:t>
            </a:r>
            <a:endParaRPr lang="en-GB" sz="6400" dirty="0"/>
          </a:p>
          <a:p>
            <a:pPr marL="45720" indent="0">
              <a:buNone/>
            </a:pPr>
            <a:r>
              <a:rPr lang="en-GB" sz="6400" dirty="0"/>
              <a:t> </a:t>
            </a:r>
          </a:p>
          <a:p>
            <a:pPr marL="45720" indent="0">
              <a:buNone/>
            </a:pPr>
            <a:r>
              <a:rPr lang="en-GB" sz="6400" u="sng" dirty="0">
                <a:hlinkClick r:id="rId8"/>
              </a:rPr>
              <a:t>http://www.admin.ox.ac.uk/eop/inpractice/careers/#d.en.219232</a:t>
            </a:r>
            <a:endParaRPr lang="en-GB" sz="6400" dirty="0"/>
          </a:p>
          <a:p>
            <a:pPr marL="45720" indent="0">
              <a:buNone/>
            </a:pPr>
            <a:r>
              <a:rPr lang="en-GB" sz="6400" dirty="0"/>
              <a:t> </a:t>
            </a:r>
          </a:p>
          <a:p>
            <a:endParaRPr lang="en-GB" sz="4900" dirty="0"/>
          </a:p>
        </p:txBody>
      </p:sp>
      <p:sp>
        <p:nvSpPr>
          <p:cNvPr id="3" name="Title 2"/>
          <p:cNvSpPr>
            <a:spLocks noGrp="1"/>
          </p:cNvSpPr>
          <p:nvPr>
            <p:ph type="title"/>
          </p:nvPr>
        </p:nvSpPr>
        <p:spPr/>
        <p:txBody>
          <a:bodyPr/>
          <a:lstStyle/>
          <a:p>
            <a:r>
              <a:rPr lang="en-US" dirty="0"/>
              <a:t>Further resources: </a:t>
            </a:r>
            <a:r>
              <a:rPr lang="en-GB" dirty="0"/>
              <a:t/>
            </a:r>
            <a:br>
              <a:rPr lang="en-GB" dirty="0"/>
            </a:br>
            <a:endParaRPr lang="en-GB" dirty="0"/>
          </a:p>
        </p:txBody>
      </p:sp>
    </p:spTree>
    <p:extLst>
      <p:ext uri="{BB962C8B-B14F-4D97-AF65-F5344CB8AC3E}">
        <p14:creationId xmlns:p14="http://schemas.microsoft.com/office/powerpoint/2010/main" val="3681118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pPr lvl="0"/>
            <a:r>
              <a:rPr lang="en-GB" dirty="0"/>
              <a:t>Find out confidentially what is stopping women from disseminating and publishing.</a:t>
            </a:r>
          </a:p>
          <a:p>
            <a:pPr lvl="0"/>
            <a:r>
              <a:rPr lang="en-GB" dirty="0"/>
              <a:t>How do women view dissemination and publishing?</a:t>
            </a:r>
          </a:p>
          <a:p>
            <a:pPr lvl="0"/>
            <a:r>
              <a:rPr lang="en-GB" dirty="0" smtClean="0"/>
              <a:t>Are </a:t>
            </a:r>
            <a:r>
              <a:rPr lang="en-GB" dirty="0"/>
              <a:t>women choosing other areas of university life to ‘fill in their time, rather than dissemination and publishing?</a:t>
            </a:r>
          </a:p>
          <a:p>
            <a:pPr lvl="0"/>
            <a:r>
              <a:rPr lang="en-GB" dirty="0"/>
              <a:t>What barriers are perceived/actual surrounding dissemination and publishing?</a:t>
            </a:r>
          </a:p>
          <a:p>
            <a:pPr lvl="0"/>
            <a:r>
              <a:rPr lang="en-GB" dirty="0"/>
              <a:t>What forms of collegial support are required to disseminate and publish?</a:t>
            </a:r>
          </a:p>
          <a:p>
            <a:r>
              <a:rPr lang="en-GB" dirty="0"/>
              <a:t>Not just about publishing, but collaborations, networks, fund-raising, dissemination at conferences, etc.</a:t>
            </a:r>
          </a:p>
          <a:p>
            <a:endParaRPr lang="en-GB" dirty="0"/>
          </a:p>
          <a:p>
            <a:endParaRPr lang="en-GB" dirty="0" smtClean="0"/>
          </a:p>
          <a:p>
            <a:endParaRPr lang="en-GB" dirty="0"/>
          </a:p>
          <a:p>
            <a:endParaRPr lang="en-GB" dirty="0" smtClean="0"/>
          </a:p>
        </p:txBody>
      </p:sp>
      <p:sp>
        <p:nvSpPr>
          <p:cNvPr id="3" name="Title 2"/>
          <p:cNvSpPr>
            <a:spLocks noGrp="1"/>
          </p:cNvSpPr>
          <p:nvPr>
            <p:ph type="title"/>
          </p:nvPr>
        </p:nvSpPr>
        <p:spPr/>
        <p:txBody>
          <a:bodyPr/>
          <a:lstStyle/>
          <a:p>
            <a:r>
              <a:rPr lang="en-GB" dirty="0" smtClean="0"/>
              <a:t>This session’s questions</a:t>
            </a:r>
            <a:endParaRPr lang="en-GB" dirty="0"/>
          </a:p>
        </p:txBody>
      </p:sp>
    </p:spTree>
    <p:extLst>
      <p:ext uri="{BB962C8B-B14F-4D97-AF65-F5344CB8AC3E}">
        <p14:creationId xmlns:p14="http://schemas.microsoft.com/office/powerpoint/2010/main" val="254785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01703" y="2699925"/>
            <a:ext cx="6634596" cy="2974998"/>
          </a:xfrm>
        </p:spPr>
        <p:txBody>
          <a:bodyPr/>
          <a:lstStyle/>
          <a:p>
            <a:pPr marL="45720" indent="0">
              <a:buNone/>
            </a:pPr>
            <a:r>
              <a:rPr lang="en-GB" dirty="0" smtClean="0"/>
              <a:t>Pairs:</a:t>
            </a:r>
            <a:br>
              <a:rPr lang="en-GB" dirty="0" smtClean="0"/>
            </a:br>
            <a:r>
              <a:rPr lang="en-GB" dirty="0" smtClean="0"/>
              <a:t/>
            </a:r>
            <a:br>
              <a:rPr lang="en-GB" dirty="0" smtClean="0"/>
            </a:br>
            <a:r>
              <a:rPr lang="en-GB" dirty="0" smtClean="0"/>
              <a:t>How do you perceive publishing/ dissemination and its effects on your career progression?</a:t>
            </a:r>
            <a:endParaRPr lang="en-GB" dirty="0"/>
          </a:p>
        </p:txBody>
      </p:sp>
      <p:sp>
        <p:nvSpPr>
          <p:cNvPr id="3" name="Title 2"/>
          <p:cNvSpPr>
            <a:spLocks noGrp="1"/>
          </p:cNvSpPr>
          <p:nvPr>
            <p:ph type="title"/>
          </p:nvPr>
        </p:nvSpPr>
        <p:spPr/>
        <p:txBody>
          <a:bodyPr/>
          <a:lstStyle/>
          <a:p>
            <a:r>
              <a:rPr lang="en-GB" dirty="0" smtClean="0"/>
              <a:t>Reflection</a:t>
            </a:r>
            <a:endParaRPr lang="en-GB" dirty="0"/>
          </a:p>
        </p:txBody>
      </p:sp>
    </p:spTree>
    <p:extLst>
      <p:ext uri="{BB962C8B-B14F-4D97-AF65-F5344CB8AC3E}">
        <p14:creationId xmlns:p14="http://schemas.microsoft.com/office/powerpoint/2010/main" val="254495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83928" y="1878997"/>
            <a:ext cx="5964296" cy="4407408"/>
          </a:xfrm>
        </p:spPr>
        <p:txBody>
          <a:bodyPr>
            <a:normAutofit lnSpcReduction="10000"/>
          </a:bodyPr>
          <a:lstStyle/>
          <a:p>
            <a:r>
              <a:rPr lang="en-GB" dirty="0"/>
              <a:t>Barriers/ Threats</a:t>
            </a:r>
          </a:p>
          <a:p>
            <a:r>
              <a:rPr lang="en-GB" dirty="0" smtClean="0"/>
              <a:t>Opportunities and suggestions</a:t>
            </a:r>
            <a:endParaRPr lang="en-GB" dirty="0"/>
          </a:p>
          <a:p>
            <a:r>
              <a:rPr lang="en-GB" dirty="0"/>
              <a:t>Sharing experiences</a:t>
            </a:r>
          </a:p>
          <a:p>
            <a:pPr marL="45720" indent="0">
              <a:buNone/>
            </a:pPr>
            <a:endParaRPr lang="en-GB" dirty="0" smtClean="0"/>
          </a:p>
          <a:p>
            <a:pPr marL="45720" indent="0">
              <a:buNone/>
            </a:pPr>
            <a:endParaRPr lang="en-GB" dirty="0"/>
          </a:p>
          <a:p>
            <a:pPr marL="45720" indent="0">
              <a:buNone/>
            </a:pPr>
            <a:endParaRPr lang="en-GB" dirty="0" smtClean="0"/>
          </a:p>
          <a:p>
            <a:pPr marL="45720" indent="0">
              <a:buNone/>
            </a:pPr>
            <a:endParaRPr lang="en-GB" dirty="0"/>
          </a:p>
          <a:p>
            <a:pPr marL="45720" indent="0">
              <a:buNone/>
            </a:pPr>
            <a:endParaRPr lang="en-GB" dirty="0" smtClean="0"/>
          </a:p>
          <a:p>
            <a:pPr marL="45720" indent="0">
              <a:buNone/>
            </a:pPr>
            <a:endParaRPr lang="en-GB" dirty="0"/>
          </a:p>
          <a:p>
            <a:pPr marL="45720" indent="0">
              <a:buNone/>
            </a:pPr>
            <a:endParaRPr lang="en-GB" dirty="0" smtClean="0"/>
          </a:p>
          <a:p>
            <a:pPr marL="45720" indent="0">
              <a:buNone/>
            </a:pPr>
            <a:r>
              <a:rPr lang="en-GB" dirty="0" smtClean="0"/>
              <a:t>See: ‘The essential guide to moving up the academic career ladder’, a downloadable e-book published by </a:t>
            </a:r>
            <a:r>
              <a:rPr lang="en-GB" dirty="0" err="1" smtClean="0"/>
              <a:t>jobs.ac.uk</a:t>
            </a:r>
            <a:r>
              <a:rPr lang="en-GB" dirty="0" smtClean="0"/>
              <a:t> (2014)</a:t>
            </a:r>
            <a:endParaRPr lang="en-GB" dirty="0"/>
          </a:p>
        </p:txBody>
      </p:sp>
      <p:sp>
        <p:nvSpPr>
          <p:cNvPr id="3" name="Title 2"/>
          <p:cNvSpPr>
            <a:spLocks noGrp="1"/>
          </p:cNvSpPr>
          <p:nvPr>
            <p:ph type="title"/>
          </p:nvPr>
        </p:nvSpPr>
        <p:spPr/>
        <p:txBody>
          <a:bodyPr/>
          <a:lstStyle/>
          <a:p>
            <a:r>
              <a:rPr lang="en-GB" dirty="0" smtClean="0"/>
              <a:t>Aims</a:t>
            </a:r>
            <a:endParaRPr lang="en-GB" dirty="0"/>
          </a:p>
        </p:txBody>
      </p:sp>
    </p:spTree>
    <p:extLst>
      <p:ext uri="{BB962C8B-B14F-4D97-AF65-F5344CB8AC3E}">
        <p14:creationId xmlns:p14="http://schemas.microsoft.com/office/powerpoint/2010/main" val="107141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2866" y="1744809"/>
            <a:ext cx="7696201" cy="4994658"/>
          </a:xfrm>
        </p:spPr>
        <p:txBody>
          <a:bodyPr>
            <a:normAutofit fontScale="25000" lnSpcReduction="20000"/>
          </a:bodyPr>
          <a:lstStyle/>
          <a:p>
            <a:pPr marL="45720" indent="0" algn="just">
              <a:buNone/>
            </a:pPr>
            <a:r>
              <a:rPr lang="en-US" sz="3300" dirty="0"/>
              <a:t> </a:t>
            </a:r>
            <a:endParaRPr lang="en-GB" sz="3300" dirty="0"/>
          </a:p>
          <a:p>
            <a:pPr marL="45720" indent="0" algn="just">
              <a:buNone/>
            </a:pPr>
            <a:r>
              <a:rPr lang="en-US" sz="6400" dirty="0"/>
              <a:t>The development of qualitative research on this topic has been useful in </a:t>
            </a:r>
            <a:r>
              <a:rPr lang="en-US" sz="6400" dirty="0" smtClean="0"/>
              <a:t>contextualizing</a:t>
            </a:r>
            <a:r>
              <a:rPr lang="en-GB" sz="6400" dirty="0"/>
              <a:t> </a:t>
            </a:r>
            <a:r>
              <a:rPr lang="en-US" sz="6400" dirty="0" smtClean="0"/>
              <a:t>statistics </a:t>
            </a:r>
            <a:r>
              <a:rPr lang="en-US" sz="6400" dirty="0"/>
              <a:t>and quantitative research concerning the experiences of women working </a:t>
            </a:r>
            <a:r>
              <a:rPr lang="en-US" sz="6400" dirty="0" smtClean="0"/>
              <a:t>within</a:t>
            </a:r>
            <a:r>
              <a:rPr lang="en-GB" sz="6400" dirty="0"/>
              <a:t> </a:t>
            </a:r>
            <a:r>
              <a:rPr lang="en-US" sz="6400" dirty="0" smtClean="0"/>
              <a:t>academia </a:t>
            </a:r>
            <a:r>
              <a:rPr lang="en-US" sz="6400" dirty="0"/>
              <a:t>and shedding some light on the hidden difficulties that women employed in </a:t>
            </a:r>
            <a:r>
              <a:rPr lang="en-US" sz="6400" dirty="0" smtClean="0"/>
              <a:t>Higher</a:t>
            </a:r>
            <a:r>
              <a:rPr lang="en-GB" sz="6400" dirty="0"/>
              <a:t> </a:t>
            </a:r>
            <a:r>
              <a:rPr lang="en-US" sz="6400" dirty="0" smtClean="0"/>
              <a:t>Education </a:t>
            </a:r>
            <a:r>
              <a:rPr lang="en-US" sz="6400" dirty="0"/>
              <a:t>institutions might face in their career (Morley, 1994; </a:t>
            </a:r>
            <a:r>
              <a:rPr lang="en-US" sz="6400" dirty="0" err="1"/>
              <a:t>Valian</a:t>
            </a:r>
            <a:r>
              <a:rPr lang="en-US" sz="6400" dirty="0"/>
              <a:t>, 2004; Skelton, 2004</a:t>
            </a:r>
            <a:r>
              <a:rPr lang="en-US" sz="6400" dirty="0" smtClean="0"/>
              <a:t>;</a:t>
            </a:r>
            <a:r>
              <a:rPr lang="en-GB" sz="6400" dirty="0"/>
              <a:t> </a:t>
            </a:r>
            <a:r>
              <a:rPr lang="en-US" sz="6400" dirty="0" smtClean="0"/>
              <a:t>Hoskins</a:t>
            </a:r>
            <a:r>
              <a:rPr lang="en-US" sz="6400" dirty="0"/>
              <a:t>, 2010). </a:t>
            </a:r>
            <a:endParaRPr lang="en-US" sz="6400" dirty="0" smtClean="0"/>
          </a:p>
          <a:p>
            <a:pPr marL="45720" indent="0" algn="just">
              <a:buNone/>
            </a:pPr>
            <a:endParaRPr lang="en-US" sz="6400" dirty="0"/>
          </a:p>
          <a:p>
            <a:pPr marL="45720" indent="0" algn="just">
              <a:buNone/>
            </a:pPr>
            <a:r>
              <a:rPr lang="en-US" sz="6400" dirty="0" smtClean="0"/>
              <a:t>Research </a:t>
            </a:r>
            <a:r>
              <a:rPr lang="en-US" sz="6400" dirty="0"/>
              <a:t>demonstrates that the often gendered experiences of career </a:t>
            </a:r>
            <a:r>
              <a:rPr lang="en-US" sz="6400" dirty="0" smtClean="0"/>
              <a:t>support, family </a:t>
            </a:r>
            <a:r>
              <a:rPr lang="en-US" sz="6400" dirty="0"/>
              <a:t>circumstances and collegiality influence productivity and ambition (Baker, 2010). </a:t>
            </a:r>
            <a:r>
              <a:rPr lang="en-US" sz="6400" dirty="0" smtClean="0"/>
              <a:t>Evidence</a:t>
            </a:r>
            <a:r>
              <a:rPr lang="en-GB" sz="6400" dirty="0"/>
              <a:t> </a:t>
            </a:r>
            <a:r>
              <a:rPr lang="en-US" sz="6400" dirty="0" smtClean="0"/>
              <a:t>also </a:t>
            </a:r>
            <a:r>
              <a:rPr lang="en-US" sz="6400" dirty="0"/>
              <a:t>suggests that, for instance, failure to gain promotion is frequently explained in terms of </a:t>
            </a:r>
            <a:r>
              <a:rPr lang="en-US" sz="6400" dirty="0" smtClean="0"/>
              <a:t>lack</a:t>
            </a:r>
            <a:r>
              <a:rPr lang="en-GB" sz="6400" dirty="0"/>
              <a:t> </a:t>
            </a:r>
            <a:r>
              <a:rPr lang="en-US" sz="6400" dirty="0" smtClean="0"/>
              <a:t>of </a:t>
            </a:r>
            <a:r>
              <a:rPr lang="en-US" sz="6400" dirty="0"/>
              <a:t>confidence to put themselves forward and women often have had to work harder to </a:t>
            </a:r>
            <a:r>
              <a:rPr lang="en-US" sz="6400" dirty="0" smtClean="0"/>
              <a:t>reject</a:t>
            </a:r>
            <a:r>
              <a:rPr lang="en-GB" sz="6400" dirty="0"/>
              <a:t> </a:t>
            </a:r>
            <a:r>
              <a:rPr lang="en-US" sz="6400" dirty="0" smtClean="0"/>
              <a:t>the </a:t>
            </a:r>
            <a:r>
              <a:rPr lang="en-US" sz="6400" dirty="0"/>
              <a:t>feeling that encountering obstacles in their career progression is objective evidence of </a:t>
            </a:r>
            <a:r>
              <a:rPr lang="en-US" sz="6400" dirty="0" smtClean="0"/>
              <a:t>their</a:t>
            </a:r>
            <a:r>
              <a:rPr lang="en-GB" sz="6400" dirty="0"/>
              <a:t> </a:t>
            </a:r>
            <a:r>
              <a:rPr lang="en-US" sz="6400" dirty="0" smtClean="0"/>
              <a:t>inferior </a:t>
            </a:r>
            <a:r>
              <a:rPr lang="en-US" sz="6400" dirty="0"/>
              <a:t>abilities. This is often symptomatic of a broader tendency in the “structure vs. agency</a:t>
            </a:r>
            <a:r>
              <a:rPr lang="en-US" sz="6400" dirty="0" smtClean="0"/>
              <a:t>”</a:t>
            </a:r>
            <a:r>
              <a:rPr lang="en-GB" sz="6400" dirty="0"/>
              <a:t> </a:t>
            </a:r>
            <a:r>
              <a:rPr lang="en-US" sz="6400" dirty="0" smtClean="0"/>
              <a:t>debate </a:t>
            </a:r>
            <a:r>
              <a:rPr lang="en-US" sz="6400" dirty="0"/>
              <a:t>to reduce major structural inequalities to the level of personal “qualities” and </a:t>
            </a:r>
            <a:r>
              <a:rPr lang="en-US" sz="6400" dirty="0" smtClean="0"/>
              <a:t>individual</a:t>
            </a:r>
            <a:r>
              <a:rPr lang="en-GB" sz="6400" dirty="0"/>
              <a:t> </a:t>
            </a:r>
            <a:r>
              <a:rPr lang="en-US" sz="6400" dirty="0" smtClean="0"/>
              <a:t>choices </a:t>
            </a:r>
            <a:r>
              <a:rPr lang="en-US" sz="6400" dirty="0"/>
              <a:t>(Morley, 1994).</a:t>
            </a:r>
            <a:endParaRPr lang="en-GB" sz="6400" dirty="0"/>
          </a:p>
          <a:p>
            <a:pPr marL="45720" indent="0" algn="just">
              <a:buNone/>
            </a:pPr>
            <a:r>
              <a:rPr lang="en-US" sz="6400" dirty="0"/>
              <a:t> </a:t>
            </a:r>
            <a:endParaRPr lang="en-GB" sz="6400" dirty="0"/>
          </a:p>
          <a:p>
            <a:pPr marL="45720" indent="0" algn="just">
              <a:buNone/>
            </a:pPr>
            <a:r>
              <a:rPr lang="en-US" sz="6400" dirty="0"/>
              <a:t>[</a:t>
            </a:r>
            <a:r>
              <a:rPr lang="en-US" sz="6400" dirty="0" err="1"/>
              <a:t>Deiana</a:t>
            </a:r>
            <a:r>
              <a:rPr lang="en-US" sz="6400" dirty="0"/>
              <a:t>, </a:t>
            </a:r>
            <a:r>
              <a:rPr lang="en-US" sz="6400" dirty="0" smtClean="0"/>
              <a:t>2013: </a:t>
            </a:r>
            <a:r>
              <a:rPr lang="en-US" sz="6400" dirty="0"/>
              <a:t>p3</a:t>
            </a:r>
            <a:r>
              <a:rPr lang="en-US" sz="6400" dirty="0" smtClean="0"/>
              <a:t>]</a:t>
            </a:r>
            <a:endParaRPr lang="en-US" sz="6400" dirty="0"/>
          </a:p>
          <a:p>
            <a:pPr marL="45720" indent="0" algn="just">
              <a:buNone/>
            </a:pPr>
            <a:r>
              <a:rPr lang="en-US" sz="6400" dirty="0" smtClean="0"/>
              <a:t>Source: Research </a:t>
            </a:r>
            <a:r>
              <a:rPr lang="en-US" sz="6400" dirty="0"/>
              <a:t>Report: Hidden Costs of Being a Female Academic. </a:t>
            </a:r>
            <a:endParaRPr lang="en-GB" sz="6400" dirty="0"/>
          </a:p>
          <a:p>
            <a:pPr algn="just"/>
            <a:endParaRPr lang="en-GB" dirty="0"/>
          </a:p>
        </p:txBody>
      </p:sp>
      <p:sp>
        <p:nvSpPr>
          <p:cNvPr id="5" name="Title 2"/>
          <p:cNvSpPr>
            <a:spLocks noGrp="1"/>
          </p:cNvSpPr>
          <p:nvPr>
            <p:ph type="title"/>
          </p:nvPr>
        </p:nvSpPr>
        <p:spPr>
          <a:xfrm>
            <a:off x="381000" y="355847"/>
            <a:ext cx="8381260" cy="1054394"/>
          </a:xfrm>
        </p:spPr>
        <p:txBody>
          <a:bodyPr/>
          <a:lstStyle/>
          <a:p>
            <a:r>
              <a:rPr lang="en-GB" dirty="0" smtClean="0"/>
              <a:t>Hidden costs of being a female academic</a:t>
            </a:r>
            <a:endParaRPr lang="en-GB" dirty="0"/>
          </a:p>
        </p:txBody>
      </p:sp>
    </p:spTree>
    <p:extLst>
      <p:ext uri="{BB962C8B-B14F-4D97-AF65-F5344CB8AC3E}">
        <p14:creationId xmlns:p14="http://schemas.microsoft.com/office/powerpoint/2010/main" val="424314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6666" y="2144889"/>
            <a:ext cx="4132225" cy="3593630"/>
          </a:xfrm>
        </p:spPr>
        <p:txBody>
          <a:bodyPr/>
          <a:lstStyle/>
          <a:p>
            <a:r>
              <a:rPr lang="en-GB" dirty="0" smtClean="0"/>
              <a:t>Exercise with barriers: Bulls-eye </a:t>
            </a:r>
            <a:br>
              <a:rPr lang="en-GB" dirty="0" smtClean="0"/>
            </a:br>
            <a:endParaRPr lang="en-GB" dirty="0" smtClean="0"/>
          </a:p>
          <a:p>
            <a:r>
              <a:rPr lang="en-GB" dirty="0" smtClean="0"/>
              <a:t>Start with given barriers (based on the sources)</a:t>
            </a:r>
            <a:br>
              <a:rPr lang="en-GB" dirty="0" smtClean="0"/>
            </a:br>
            <a:endParaRPr lang="en-GB" dirty="0" smtClean="0"/>
          </a:p>
          <a:p>
            <a:r>
              <a:rPr lang="en-GB" dirty="0" smtClean="0"/>
              <a:t>Add own experiences of barriers or threats to career progression</a:t>
            </a:r>
          </a:p>
          <a:p>
            <a:endParaRPr lang="en-GB" dirty="0" smtClean="0"/>
          </a:p>
        </p:txBody>
      </p:sp>
      <p:sp>
        <p:nvSpPr>
          <p:cNvPr id="3" name="Title 2"/>
          <p:cNvSpPr>
            <a:spLocks noGrp="1"/>
          </p:cNvSpPr>
          <p:nvPr>
            <p:ph type="title"/>
          </p:nvPr>
        </p:nvSpPr>
        <p:spPr/>
        <p:txBody>
          <a:bodyPr/>
          <a:lstStyle/>
          <a:p>
            <a:r>
              <a:rPr lang="en-GB" dirty="0" smtClean="0"/>
              <a:t>Barriers to progression</a:t>
            </a:r>
            <a:endParaRPr lang="en-GB" dirty="0"/>
          </a:p>
        </p:txBody>
      </p:sp>
      <p:pic>
        <p:nvPicPr>
          <p:cNvPr id="5" name="Picture 4" descr="Screen-Shot-2013-04-15-at-5.21.50-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742" y="2133836"/>
            <a:ext cx="3710392" cy="3604683"/>
          </a:xfrm>
          <a:prstGeom prst="rect">
            <a:avLst/>
          </a:prstGeom>
        </p:spPr>
      </p:pic>
    </p:spTree>
    <p:extLst>
      <p:ext uri="{BB962C8B-B14F-4D97-AF65-F5344CB8AC3E}">
        <p14:creationId xmlns:p14="http://schemas.microsoft.com/office/powerpoint/2010/main" val="1508376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60593" y="4498622"/>
            <a:ext cx="6999111" cy="1851378"/>
          </a:xfrm>
        </p:spPr>
        <p:txBody>
          <a:bodyPr>
            <a:normAutofit fontScale="92500"/>
          </a:bodyPr>
          <a:lstStyle/>
          <a:p>
            <a:pPr marL="45720" indent="0" algn="ctr">
              <a:buNone/>
            </a:pPr>
            <a:r>
              <a:rPr lang="en-US" dirty="0"/>
              <a:t>Kelly </a:t>
            </a:r>
            <a:r>
              <a:rPr lang="en-US" dirty="0" err="1"/>
              <a:t>Coate</a:t>
            </a:r>
            <a:r>
              <a:rPr lang="en-US" dirty="0"/>
              <a:t>, Camille B. </a:t>
            </a:r>
            <a:r>
              <a:rPr lang="en-US" dirty="0" err="1"/>
              <a:t>Kandiko</a:t>
            </a:r>
            <a:r>
              <a:rPr lang="en-US" dirty="0"/>
              <a:t> </a:t>
            </a:r>
            <a:r>
              <a:rPr lang="en-US" dirty="0" err="1"/>
              <a:t>Howson</a:t>
            </a:r>
            <a:r>
              <a:rPr lang="en-US" dirty="0"/>
              <a:t> and Tania de St Croix (2015) </a:t>
            </a:r>
            <a:r>
              <a:rPr lang="en-GB" i="1" dirty="0"/>
              <a:t>Mid-career academic women: Strategies, choices and motivation</a:t>
            </a:r>
            <a:r>
              <a:rPr lang="en-GB" dirty="0"/>
              <a:t>. Leadership Foundation for Higher Education. London. Available at: </a:t>
            </a:r>
            <a:r>
              <a:rPr lang="en-US" u="sng" dirty="0">
                <a:hlinkClick r:id="rId2"/>
              </a:rPr>
              <a:t>https://www.lfhe.ac.uk/download.cfm/docid/00E690E7-E494-4F93-8981F9D2CE86200C</a:t>
            </a:r>
            <a:endParaRPr lang="en-GB" dirty="0"/>
          </a:p>
          <a:p>
            <a:endParaRPr lang="en-GB" dirty="0"/>
          </a:p>
        </p:txBody>
      </p:sp>
      <p:sp>
        <p:nvSpPr>
          <p:cNvPr id="3" name="Title 2"/>
          <p:cNvSpPr>
            <a:spLocks noGrp="1"/>
          </p:cNvSpPr>
          <p:nvPr>
            <p:ph type="title"/>
          </p:nvPr>
        </p:nvSpPr>
        <p:spPr/>
        <p:txBody>
          <a:bodyPr/>
          <a:lstStyle/>
          <a:p>
            <a:r>
              <a:rPr lang="en-GB" dirty="0" smtClean="0"/>
              <a:t>Source:</a:t>
            </a:r>
            <a:endParaRPr lang="en-GB" dirty="0"/>
          </a:p>
        </p:txBody>
      </p:sp>
      <p:pic>
        <p:nvPicPr>
          <p:cNvPr id="5" name="Picture 4"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0311" y="2135481"/>
            <a:ext cx="1219200" cy="1524000"/>
          </a:xfrm>
          <a:prstGeom prst="rect">
            <a:avLst/>
          </a:prstGeom>
        </p:spPr>
      </p:pic>
    </p:spTree>
    <p:extLst>
      <p:ext uri="{BB962C8B-B14F-4D97-AF65-F5344CB8AC3E}">
        <p14:creationId xmlns:p14="http://schemas.microsoft.com/office/powerpoint/2010/main" val="294155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556932"/>
            <a:ext cx="8407893" cy="2773679"/>
          </a:xfrm>
        </p:spPr>
        <p:txBody>
          <a:bodyPr/>
          <a:lstStyle/>
          <a:p>
            <a:pPr marL="45720" indent="0" algn="ctr">
              <a:buNone/>
            </a:pPr>
            <a:r>
              <a:rPr lang="en-US" dirty="0"/>
              <a:t>Career planning: strategy and opportunity. Academic</a:t>
            </a:r>
            <a:endParaRPr lang="en-GB" dirty="0"/>
          </a:p>
          <a:p>
            <a:pPr marL="45720" indent="0" algn="ctr">
              <a:buNone/>
            </a:pPr>
            <a:r>
              <a:rPr lang="en-US" dirty="0"/>
              <a:t>women have multiple and varied approaches to career</a:t>
            </a:r>
            <a:endParaRPr lang="en-GB" dirty="0"/>
          </a:p>
          <a:p>
            <a:pPr marL="45720" indent="0" algn="ctr">
              <a:buNone/>
            </a:pPr>
            <a:r>
              <a:rPr lang="en-US" dirty="0"/>
              <a:t>planning, and tend to take an individual approach</a:t>
            </a:r>
            <a:endParaRPr lang="en-GB" dirty="0"/>
          </a:p>
          <a:p>
            <a:pPr marL="45720" indent="0" algn="ctr">
              <a:buNone/>
            </a:pPr>
            <a:r>
              <a:rPr lang="en-US" dirty="0"/>
              <a:t>to it. Some have strategic and </a:t>
            </a:r>
            <a:r>
              <a:rPr lang="en-US" dirty="0" err="1"/>
              <a:t>organised</a:t>
            </a:r>
            <a:r>
              <a:rPr lang="en-US" dirty="0"/>
              <a:t> plans,</a:t>
            </a:r>
            <a:endParaRPr lang="en-GB" dirty="0"/>
          </a:p>
          <a:p>
            <a:pPr marL="45720" indent="0" algn="ctr">
              <a:buNone/>
            </a:pPr>
            <a:r>
              <a:rPr lang="en-US" dirty="0"/>
              <a:t>whereas others feel confused or ‘stuck’, often blaming</a:t>
            </a:r>
            <a:endParaRPr lang="en-GB" dirty="0"/>
          </a:p>
          <a:p>
            <a:pPr marL="45720" indent="0" algn="ctr">
              <a:buNone/>
            </a:pPr>
            <a:r>
              <a:rPr lang="en-US" dirty="0"/>
              <a:t>themselves or communicating a sense of failure. </a:t>
            </a:r>
            <a:r>
              <a:rPr lang="en-US" dirty="0" smtClean="0"/>
              <a:t>(2015: 5</a:t>
            </a:r>
            <a:r>
              <a:rPr lang="en-US" dirty="0"/>
              <a:t>)</a:t>
            </a:r>
            <a:endParaRPr lang="en-GB" dirty="0"/>
          </a:p>
          <a:p>
            <a:endParaRPr lang="en-GB" dirty="0"/>
          </a:p>
        </p:txBody>
      </p:sp>
      <p:sp>
        <p:nvSpPr>
          <p:cNvPr id="3" name="Title 2"/>
          <p:cNvSpPr>
            <a:spLocks noGrp="1"/>
          </p:cNvSpPr>
          <p:nvPr>
            <p:ph type="title"/>
          </p:nvPr>
        </p:nvSpPr>
        <p:spPr/>
        <p:txBody>
          <a:bodyPr/>
          <a:lstStyle/>
          <a:p>
            <a:r>
              <a:rPr lang="en-GB" dirty="0" smtClean="0"/>
              <a:t>Barriers identified by Coates et al</a:t>
            </a:r>
            <a:endParaRPr lang="en-GB" dirty="0"/>
          </a:p>
        </p:txBody>
      </p:sp>
    </p:spTree>
    <p:extLst>
      <p:ext uri="{BB962C8B-B14F-4D97-AF65-F5344CB8AC3E}">
        <p14:creationId xmlns:p14="http://schemas.microsoft.com/office/powerpoint/2010/main" val="266390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692399"/>
            <a:ext cx="8407893" cy="3434079"/>
          </a:xfrm>
        </p:spPr>
        <p:txBody>
          <a:bodyPr/>
          <a:lstStyle/>
          <a:p>
            <a:pPr marL="45720" indent="0" algn="ctr">
              <a:buNone/>
            </a:pPr>
            <a:r>
              <a:rPr lang="en-US" dirty="0"/>
              <a:t>Gendered motivation and prestige. Women are</a:t>
            </a:r>
            <a:endParaRPr lang="en-GB" dirty="0"/>
          </a:p>
          <a:p>
            <a:pPr marL="45720" indent="0" algn="ctr">
              <a:buNone/>
            </a:pPr>
            <a:r>
              <a:rPr lang="en-US" dirty="0"/>
              <a:t>motivated by diverse factors, some of which map onto</a:t>
            </a:r>
            <a:endParaRPr lang="en-GB" dirty="0"/>
          </a:p>
          <a:p>
            <a:pPr marL="45720" indent="0" algn="ctr">
              <a:buNone/>
            </a:pPr>
            <a:r>
              <a:rPr lang="en-US" dirty="0"/>
              <a:t>what is valued and considered prestigious in academic</a:t>
            </a:r>
            <a:endParaRPr lang="en-GB" dirty="0"/>
          </a:p>
          <a:p>
            <a:pPr marL="45720" indent="0" algn="ctr">
              <a:buNone/>
            </a:pPr>
            <a:r>
              <a:rPr lang="en-US" dirty="0"/>
              <a:t>life, while others are less </a:t>
            </a:r>
            <a:r>
              <a:rPr lang="en-US" dirty="0" err="1"/>
              <a:t>recognised</a:t>
            </a:r>
            <a:r>
              <a:rPr lang="en-US" dirty="0"/>
              <a:t> institutionally.</a:t>
            </a:r>
            <a:endParaRPr lang="en-GB" dirty="0"/>
          </a:p>
          <a:p>
            <a:pPr marL="45720" indent="0" algn="ctr">
              <a:buNone/>
            </a:pPr>
            <a:r>
              <a:rPr lang="en-US" dirty="0"/>
              <a:t>Many of the women we interviewed felt uncomfortable</a:t>
            </a:r>
            <a:endParaRPr lang="en-GB" dirty="0"/>
          </a:p>
          <a:p>
            <a:pPr marL="45720" indent="0" algn="ctr">
              <a:buNone/>
            </a:pPr>
            <a:r>
              <a:rPr lang="en-US" dirty="0"/>
              <a:t>about engaging in self-promotion and communicating</a:t>
            </a:r>
            <a:endParaRPr lang="en-GB" dirty="0"/>
          </a:p>
          <a:p>
            <a:pPr marL="45720" indent="0" algn="ctr">
              <a:buNone/>
            </a:pPr>
            <a:r>
              <a:rPr lang="en-US" dirty="0"/>
              <a:t>their successes</a:t>
            </a:r>
            <a:r>
              <a:rPr lang="en-US" dirty="0" smtClean="0"/>
              <a:t>. (2015:5)</a:t>
            </a:r>
            <a:endParaRPr lang="en-GB" dirty="0"/>
          </a:p>
          <a:p>
            <a:pPr marL="45720" indent="0">
              <a:buNone/>
            </a:pP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1403481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63</TotalTime>
  <Words>519</Words>
  <Application>Microsoft Office PowerPoint</Application>
  <PresentationFormat>On-screen Show (4:3)</PresentationFormat>
  <Paragraphs>95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Franklin Gothic Medium</vt:lpstr>
      <vt:lpstr>Wingdings</vt:lpstr>
      <vt:lpstr>Wingdings 2</vt:lpstr>
      <vt:lpstr>Grid</vt:lpstr>
      <vt:lpstr>Women into research</vt:lpstr>
      <vt:lpstr>This session’s questions</vt:lpstr>
      <vt:lpstr>Reflection</vt:lpstr>
      <vt:lpstr>Aims</vt:lpstr>
      <vt:lpstr>Hidden costs of being a female academic</vt:lpstr>
      <vt:lpstr>Barriers to progression</vt:lpstr>
      <vt:lpstr>Source:</vt:lpstr>
      <vt:lpstr>Barriers identified by Coates et al</vt:lpstr>
      <vt:lpstr>PowerPoint Presentation</vt:lpstr>
      <vt:lpstr>PowerPoint Presentation</vt:lpstr>
      <vt:lpstr>PowerPoint Presentation</vt:lpstr>
      <vt:lpstr>Wrapping up </vt:lpstr>
      <vt:lpstr>Further resources:  </vt:lpstr>
    </vt:vector>
  </TitlesOfParts>
  <Company>Ministry of Untold Stories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into research</dc:title>
  <dc:creator>ministry of untold Stories</dc:creator>
  <cp:lastModifiedBy>Zowie Davy</cp:lastModifiedBy>
  <cp:revision>7</cp:revision>
  <dcterms:created xsi:type="dcterms:W3CDTF">2015-10-27T13:45:08Z</dcterms:created>
  <dcterms:modified xsi:type="dcterms:W3CDTF">2015-10-29T17:27:17Z</dcterms:modified>
</cp:coreProperties>
</file>