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6" r:id="rId6"/>
    <p:sldId id="276" r:id="rId7"/>
    <p:sldId id="282" r:id="rId8"/>
    <p:sldId id="277" r:id="rId9"/>
    <p:sldId id="278" r:id="rId10"/>
    <p:sldId id="281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57271" autoAdjust="0"/>
  </p:normalViewPr>
  <p:slideViewPr>
    <p:cSldViewPr>
      <p:cViewPr varScale="1">
        <p:scale>
          <a:sx n="42" d="100"/>
          <a:sy n="42" d="100"/>
        </p:scale>
        <p:origin x="15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latin typeface="+mn-lt"/>
              </a:defRPr>
            </a:lvl1pPr>
          </a:lstStyle>
          <a:p>
            <a:pPr>
              <a:defRPr/>
            </a:pPr>
            <a:fld id="{26B1EFFB-38CE-4026-A709-A753B837C176}" type="datetimeFigureOut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latin typeface="+mn-lt"/>
              </a:defRPr>
            </a:lvl1pPr>
          </a:lstStyle>
          <a:p>
            <a:pPr>
              <a:defRPr/>
            </a:pPr>
            <a:fld id="{34447128-5918-42F5-9BB6-CB7308F932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19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am interested in gathering some information about putting strategies into practice and evaluating the outcomes.</a:t>
            </a:r>
          </a:p>
          <a:p>
            <a:r>
              <a:rPr lang="en-GB" dirty="0" smtClean="0"/>
              <a:t>So the document on the tables</a:t>
            </a:r>
            <a:r>
              <a:rPr lang="en-GB" baseline="0" dirty="0" smtClean="0"/>
              <a:t> I hope will be built up into a toolkit that we can eventually go away with and test some out within our own schools.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47128-5918-42F5-9BB6-CB7308F932F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0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47128-5918-42F5-9BB6-CB7308F932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8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47128-5918-42F5-9BB6-CB7308F932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7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47128-5918-42F5-9BB6-CB7308F932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06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was often assigned to write sections of grants, gather information for required human subjects' procedures and other regulatory material, and proofread the entire grant application. By the time I landed my teaching job, I not only had some publications, but I was prepared to write my own grant, because I understood how the grant-writing process worked.</a:t>
            </a:r>
          </a:p>
          <a:p>
            <a:endParaRPr lang="en-GB" dirty="0" smtClean="0"/>
          </a:p>
          <a:p>
            <a:r>
              <a:rPr lang="en-GB" dirty="0" smtClean="0"/>
              <a:t>Small grant awards can provide needed start-up funds to get your research off the ground and support enough data collection to publish some findings and to reassure reviewers that your research is a safe investment.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47128-5918-42F5-9BB6-CB7308F932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9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32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eneral White Portra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052513"/>
            <a:ext cx="32035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4293096"/>
            <a:ext cx="7772400" cy="747514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ADC2-F891-4AE9-A0BA-0EF33C2D3852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C70E4-5FC4-4E7A-9ABA-1974AC3AF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30D6-AD77-42A5-8484-960F0A374229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C80A-6FD3-4929-BABB-AEEA57D422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97E6-2BEB-44F9-9D4B-16817CD3B96B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75D5-7DD3-4083-B983-28DCE0BAA4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32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eneral White Portra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052513"/>
            <a:ext cx="32035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5D46AD5A-D896-4943-B9DA-E703A409EC6A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8E5D00C1-6EA9-4774-943B-D2846F993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55F2-199F-442E-8877-ACE7BA196EAB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B202-65F6-4E34-89D8-054FC271B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C0B94-33DC-4CFE-AEB6-CA3F77389B17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67FD-1832-4CD0-A898-B82E7DD24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4AEBF-7665-4654-95CC-331F51952EEF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BE107-0F6A-400F-BE2E-C3457D30D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DC0A-45CE-4F6E-8B7D-97455E6B0DD5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71FC7-49C9-4F81-82B9-F4E2FC742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D9B5-1C6C-4FD9-BE88-E216393FBFEF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F067D-FA81-4C13-9AA1-C74FC0F15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063B-9455-4203-9C45-C6BDD01A2805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A805-30A6-42F5-9D54-930EA8E307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003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388" y="6365875"/>
            <a:ext cx="1090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30B440-F999-4236-A949-0085F751AC74}" type="datetime1">
              <a:rPr lang="en-GB"/>
              <a:pPr>
                <a:defRPr/>
              </a:pPr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413" y="6367463"/>
            <a:ext cx="4335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3350" y="6370638"/>
            <a:ext cx="865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A7B4E9-43B0-44E8-82E5-6BC43EF92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5" descr="General White Landscap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23075" y="6284913"/>
            <a:ext cx="22860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4509120"/>
            <a:ext cx="7772400" cy="1080120"/>
          </a:xfrm>
        </p:spPr>
        <p:txBody>
          <a:bodyPr/>
          <a:lstStyle/>
          <a:p>
            <a:r>
              <a:rPr lang="en-GB" dirty="0" smtClean="0"/>
              <a:t>Doing research with or without funding</a:t>
            </a:r>
            <a:r>
              <a:rPr lang="en-GB" dirty="0"/>
              <a:t/>
            </a:r>
            <a:br>
              <a:rPr lang="en-GB" dirty="0"/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483768" y="5949280"/>
            <a:ext cx="6400800" cy="720725"/>
          </a:xfrm>
        </p:spPr>
        <p:txBody>
          <a:bodyPr/>
          <a:lstStyle/>
          <a:p>
            <a:pPr algn="r"/>
            <a:r>
              <a:rPr lang="en-GB" sz="1800" b="1" dirty="0" smtClean="0">
                <a:latin typeface="Arial" charset="0"/>
                <a:cs typeface="Arial" charset="0"/>
              </a:rPr>
              <a:t>Dr Zowie Davy</a:t>
            </a:r>
          </a:p>
          <a:p>
            <a:pPr algn="r"/>
            <a:r>
              <a:rPr lang="en-GB" sz="1800" b="1" dirty="0" smtClean="0">
                <a:latin typeface="Arial" charset="0"/>
                <a:cs typeface="Arial" charset="0"/>
              </a:rPr>
              <a:t>Senior Lecturer, School of Health and Social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 on last week’s session.</a:t>
            </a:r>
          </a:p>
          <a:p>
            <a:r>
              <a:rPr lang="en-GB" dirty="0" smtClean="0"/>
              <a:t>Was anyone able to reflect on something that they may try out in an attempt to overcome perceived and actual barriers to doing research?</a:t>
            </a:r>
          </a:p>
          <a:p>
            <a:endParaRPr lang="en-GB" dirty="0" smtClean="0"/>
          </a:p>
          <a:p>
            <a:r>
              <a:rPr lang="en-GB" dirty="0" smtClean="0"/>
              <a:t>Document: Barriers/Strategies/Outcomes</a:t>
            </a:r>
          </a:p>
          <a:p>
            <a:endParaRPr lang="en-GB" dirty="0" smtClean="0"/>
          </a:p>
          <a:p>
            <a:r>
              <a:rPr lang="en-GB" dirty="0" smtClean="0"/>
              <a:t>Build up an array of tools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27054" y="274638"/>
            <a:ext cx="4089892" cy="585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Action Learning Set </a:t>
            </a:r>
            <a:r>
              <a:rPr lang="en-GB" sz="2800" dirty="0" smtClean="0"/>
              <a:t>2 (Session 3)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Getting started with or without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IS: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SKING </a:t>
            </a:r>
            <a:r>
              <a:rPr lang="en-GB" dirty="0"/>
              <a:t>A QUESTION YOU CAN </a:t>
            </a:r>
            <a:r>
              <a:rPr lang="en-GB" dirty="0" smtClean="0"/>
              <a:t>ANSWER </a:t>
            </a:r>
            <a:r>
              <a:rPr lang="en-GB" dirty="0"/>
              <a:t>WITH THE RESOURCES </a:t>
            </a:r>
            <a:r>
              <a:rPr lang="en-GB" dirty="0" smtClean="0"/>
              <a:t>AT YOUR </a:t>
            </a:r>
            <a:r>
              <a:rPr lang="en-GB" dirty="0"/>
              <a:t>DISPOSAL YOUR DISPOSAL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at your disposal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time allocation in your workload?</a:t>
            </a:r>
          </a:p>
          <a:p>
            <a:r>
              <a:rPr lang="en-GB" dirty="0" smtClean="0"/>
              <a:t>Library and Library Assistance</a:t>
            </a:r>
          </a:p>
          <a:p>
            <a:r>
              <a:rPr lang="en-GB" dirty="0" smtClean="0"/>
              <a:t>Internet</a:t>
            </a:r>
          </a:p>
          <a:p>
            <a:r>
              <a:rPr lang="en-GB" dirty="0" smtClean="0"/>
              <a:t>Telephone</a:t>
            </a:r>
          </a:p>
          <a:p>
            <a:r>
              <a:rPr lang="en-GB" dirty="0" smtClean="0"/>
              <a:t>Colleagues</a:t>
            </a:r>
          </a:p>
          <a:p>
            <a:r>
              <a:rPr lang="en-GB" dirty="0" smtClean="0"/>
              <a:t>Line manager</a:t>
            </a:r>
          </a:p>
          <a:p>
            <a:r>
              <a:rPr lang="en-GB" dirty="0" smtClean="0"/>
              <a:t>University strategy policies </a:t>
            </a:r>
          </a:p>
          <a:p>
            <a:r>
              <a:rPr lang="en-GB" dirty="0" smtClean="0"/>
              <a:t>Ethics Committee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6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A question </a:t>
            </a:r>
            <a:r>
              <a:rPr lang="en-GB" dirty="0"/>
              <a:t>to answer</a:t>
            </a:r>
          </a:p>
          <a:p>
            <a:r>
              <a:rPr lang="en-GB" dirty="0"/>
              <a:t> A </a:t>
            </a:r>
            <a:r>
              <a:rPr lang="en-GB" dirty="0" smtClean="0"/>
              <a:t>sample </a:t>
            </a:r>
            <a:r>
              <a:rPr lang="en-GB" dirty="0"/>
              <a:t>of </a:t>
            </a:r>
            <a:r>
              <a:rPr lang="en-GB" dirty="0" smtClean="0"/>
              <a:t>subjects/literature/media/medium</a:t>
            </a:r>
            <a:endParaRPr lang="en-GB" dirty="0"/>
          </a:p>
          <a:p>
            <a:r>
              <a:rPr lang="en-GB" dirty="0"/>
              <a:t> Something to </a:t>
            </a:r>
            <a:r>
              <a:rPr lang="en-GB" dirty="0" smtClean="0"/>
              <a:t>‘measure’/’framework’</a:t>
            </a:r>
            <a:endParaRPr lang="en-GB" dirty="0"/>
          </a:p>
          <a:p>
            <a:r>
              <a:rPr lang="en-GB" dirty="0"/>
              <a:t> A way to </a:t>
            </a:r>
            <a:r>
              <a:rPr lang="en-GB" dirty="0" smtClean="0"/>
              <a:t>‘measure’ it or ‘analyse’ it</a:t>
            </a:r>
            <a:endParaRPr lang="en-GB" dirty="0"/>
          </a:p>
          <a:p>
            <a:r>
              <a:rPr lang="en-GB" dirty="0" smtClean="0"/>
              <a:t> </a:t>
            </a:r>
            <a:r>
              <a:rPr lang="en-GB" dirty="0"/>
              <a:t>A way to </a:t>
            </a:r>
            <a:r>
              <a:rPr lang="en-GB" dirty="0" smtClean="0"/>
              <a:t>disseminate you </a:t>
            </a:r>
            <a:r>
              <a:rPr lang="en-GB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3304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GB" sz="2800" dirty="0" smtClean="0"/>
              <a:t>Catch-22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criteria for obtaining a </a:t>
            </a:r>
            <a:r>
              <a:rPr lang="en-GB" sz="2800" dirty="0" smtClean="0"/>
              <a:t>large grant </a:t>
            </a:r>
            <a:r>
              <a:rPr lang="en-GB" sz="2800" dirty="0"/>
              <a:t>is demonstrating a track record of grant management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Team </a:t>
            </a:r>
            <a:r>
              <a:rPr lang="en-GB" sz="2400" dirty="0"/>
              <a:t>up with a more experienced researcher or research group </a:t>
            </a:r>
            <a:endParaRPr lang="en-GB" sz="2400" dirty="0" smtClean="0"/>
          </a:p>
          <a:p>
            <a:r>
              <a:rPr lang="en-GB" sz="2400" dirty="0"/>
              <a:t>S</a:t>
            </a:r>
            <a:r>
              <a:rPr lang="en-GB" sz="2400" dirty="0" smtClean="0"/>
              <a:t>erve </a:t>
            </a:r>
            <a:r>
              <a:rPr lang="en-GB" sz="2400" dirty="0"/>
              <a:t>as an </a:t>
            </a:r>
            <a:r>
              <a:rPr lang="en-GB" sz="2400" dirty="0" smtClean="0"/>
              <a:t>co-investigator</a:t>
            </a:r>
            <a:r>
              <a:rPr lang="en-GB" sz="2400" dirty="0"/>
              <a:t>, rather than as the principal </a:t>
            </a:r>
            <a:r>
              <a:rPr lang="en-GB" sz="2400" dirty="0" smtClean="0"/>
              <a:t>investigator</a:t>
            </a:r>
          </a:p>
          <a:p>
            <a:r>
              <a:rPr lang="en-GB" sz="2400" dirty="0" smtClean="0"/>
              <a:t>Start small (</a:t>
            </a:r>
            <a:r>
              <a:rPr lang="en-GB" sz="2400" dirty="0" err="1" smtClean="0"/>
              <a:t>ResearchProfessional</a:t>
            </a:r>
            <a:r>
              <a:rPr lang="en-GB" sz="2400" dirty="0" smtClean="0"/>
              <a:t>)</a:t>
            </a:r>
          </a:p>
          <a:p>
            <a:r>
              <a:rPr lang="en-GB" sz="2400" dirty="0"/>
              <a:t>Demonstrating the feasibility of your methods and collecting some pilot data will increase your likelihood of securing funding in the future.</a:t>
            </a:r>
          </a:p>
          <a:p>
            <a:r>
              <a:rPr lang="en-GB" sz="2400" dirty="0"/>
              <a:t>Courage to ask for help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2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8B5A0BA597B4CAB0F5648C096DFA0" ma:contentTypeVersion="3" ma:contentTypeDescription="Create a new document." ma:contentTypeScope="" ma:versionID="9d0674b83274dddb65152112311a0e62">
  <xsd:schema xmlns:xsd="http://www.w3.org/2001/XMLSchema" xmlns:xs="http://www.w3.org/2001/XMLSchema" xmlns:p="http://schemas.microsoft.com/office/2006/metadata/properties" xmlns:ns2="cceec54e-257b-4865-a4c0-3c3778649a79" xmlns:ns3="adf6364d-a425-4770-92aa-a2f99f7f70a0" targetNamespace="http://schemas.microsoft.com/office/2006/metadata/properties" ma:root="true" ma:fieldsID="af6b5e7d89c778de2fdd8394437f8844" ns2:_="" ns3:_="">
    <xsd:import namespace="cceec54e-257b-4865-a4c0-3c3778649a79"/>
    <xsd:import namespace="adf6364d-a425-4770-92aa-a2f99f7f70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Owner" minOccurs="0"/>
                <xsd:element ref="ns3:SPSDescription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ec54e-257b-4865-a4c0-3c3778649a7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f6364d-a425-4770-92aa-a2f99f7f70a0" elementFormDefault="qualified">
    <xsd:import namespace="http://schemas.microsoft.com/office/2006/documentManagement/types"/>
    <xsd:import namespace="http://schemas.microsoft.com/office/infopath/2007/PartnerControls"/>
    <xsd:element name="Owner" ma:index="11" nillable="true" ma:displayName="Owner" ma:internalName="Owner">
      <xsd:simpleType>
        <xsd:restriction base="dms:Text"/>
      </xsd:simpleType>
    </xsd:element>
    <xsd:element name="SPSDescription" ma:index="12" nillable="true" ma:displayName="SPSDescription" ma:internalName="SPSDescription">
      <xsd:simpleType>
        <xsd:restriction base="dms:Note">
          <xsd:maxLength value="255"/>
        </xsd:restriction>
      </xsd:simpleType>
    </xsd:element>
    <xsd:element name="Status" ma:index="13" nillable="true" ma:displayName="Status" ma:internalName="Status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SDescription xmlns="adf6364d-a425-4770-92aa-a2f99f7f70a0" xsi:nil="true"/>
    <Owner xmlns="adf6364d-a425-4770-92aa-a2f99f7f70a0" xsi:nil="true"/>
    <Status xmlns="adf6364d-a425-4770-92aa-a2f99f7f70a0" xsi:nil="true"/>
    <_dlc_DocId xmlns="cceec54e-257b-4865-a4c0-3c3778649a79">TZYFEWV6ZHHA-2663-6</_dlc_DocId>
    <_dlc_DocIdUrl xmlns="cceec54e-257b-4865-a4c0-3c3778649a79">
      <Url>https://ps.lincoln.ac.uk/services/MARCOMMS/Corporate Branding/_layouts/DocIdRedir.aspx?ID=TZYFEWV6ZHHA-2663-6</Url>
      <Description>TZYFEWV6ZHHA-2663-6</Description>
    </_dlc_DocIdUrl>
  </documentManagement>
</p:properties>
</file>

<file path=customXml/itemProps1.xml><?xml version="1.0" encoding="utf-8"?>
<ds:datastoreItem xmlns:ds="http://schemas.openxmlformats.org/officeDocument/2006/customXml" ds:itemID="{C28276CF-9568-491F-8592-92FCFAFE7B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19212-3982-423F-A173-5705325B84F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0B2AB9C-B70E-40D7-9DDD-CA3B6D481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ec54e-257b-4865-a4c0-3c3778649a79"/>
    <ds:schemaRef ds:uri="adf6364d-a425-4770-92aa-a2f99f7f70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6D2E1F6-948A-4CDB-905D-89C62D15FDCD}">
  <ds:schemaRefs>
    <ds:schemaRef ds:uri="adf6364d-a425-4770-92aa-a2f99f7f70a0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cceec54e-257b-4865-a4c0-3c3778649a7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356</Words>
  <Application>Microsoft Office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Doing research with or without funding </vt:lpstr>
      <vt:lpstr>Introduction </vt:lpstr>
      <vt:lpstr>PowerPoint Presentation</vt:lpstr>
      <vt:lpstr>Action Learning Set 2 (Session 3) Getting started with or without research funding</vt:lpstr>
      <vt:lpstr>What’s at your disposal</vt:lpstr>
      <vt:lpstr>Practicalities</vt:lpstr>
      <vt:lpstr>Catch-22  criteria for obtaining a large grant is demonstrating a track record of grant management </vt:lpstr>
    </vt:vector>
  </TitlesOfParts>
  <Company>University of 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here</dc:title>
  <dc:creator>Drew Cook</dc:creator>
  <cp:lastModifiedBy>Zowie Davy</cp:lastModifiedBy>
  <cp:revision>27</cp:revision>
  <dcterms:created xsi:type="dcterms:W3CDTF">2012-11-12T10:14:42Z</dcterms:created>
  <dcterms:modified xsi:type="dcterms:W3CDTF">2015-03-23T18:14:09Z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/>
  </property>
  <property fmtid="{D5CDD505-2E9C-101B-9397-08002B2CF9AE}" pid="3" name="SPSDescription">
    <vt:lpwstr/>
  </property>
  <property fmtid="{D5CDD505-2E9C-101B-9397-08002B2CF9AE}" pid="4" name="Status">
    <vt:lpwstr/>
  </property>
  <property fmtid="{D5CDD505-2E9C-101B-9397-08002B2CF9AE}" pid="5" name="Order">
    <vt:r8>800</vt:r8>
  </property>
  <property fmtid="{D5CDD505-2E9C-101B-9397-08002B2CF9AE}" pid="6" name="_dlc_DocIdItemGuid">
    <vt:lpwstr>2c401d75-b625-47c3-965c-a399d71e6641</vt:lpwstr>
  </property>
  <property fmtid="{D5CDD505-2E9C-101B-9397-08002B2CF9AE}" pid="7" name="_SourceUrl">
    <vt:lpwstr/>
  </property>
  <property fmtid="{D5CDD505-2E9C-101B-9397-08002B2CF9AE}" pid="8" name="_SharedFileIndex">
    <vt:lpwstr/>
  </property>
</Properties>
</file>