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60" r:id="rId5"/>
    <p:sldId id="262" r:id="rId6"/>
    <p:sldId id="263" r:id="rId7"/>
    <p:sldId id="264" r:id="rId8"/>
    <p:sldId id="261"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1"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6BF59FC-488B-4E9C-AFB1-788461EE437D}" type="doc">
      <dgm:prSet loTypeId="urn:microsoft.com/office/officeart/2005/8/layout/arrow5" loCatId="relationship" qsTypeId="urn:microsoft.com/office/officeart/2005/8/quickstyle/simple1" qsCatId="simple" csTypeId="urn:microsoft.com/office/officeart/2005/8/colors/accent1_2" csCatId="accent1" phldr="1"/>
      <dgm:spPr/>
      <dgm:t>
        <a:bodyPr/>
        <a:lstStyle/>
        <a:p>
          <a:endParaRPr lang="en-GB"/>
        </a:p>
      </dgm:t>
    </dgm:pt>
    <dgm:pt modelId="{80038D63-520F-48DE-BD59-EB45D87698D3}">
      <dgm:prSet phldrT="[Text]"/>
      <dgm:spPr/>
      <dgm:t>
        <a:bodyPr/>
        <a:lstStyle/>
        <a:p>
          <a:r>
            <a:rPr lang="en-GB" b="1" dirty="0" smtClean="0"/>
            <a:t>National funding for equality and diversity in the academy </a:t>
          </a:r>
          <a:r>
            <a:rPr lang="en-GB" b="1" dirty="0" smtClean="0">
              <a:hlinkClick xmlns:r="http://schemas.openxmlformats.org/officeDocument/2006/relationships" r:id="rId1" action="ppaction://hlinksldjump"/>
            </a:rPr>
            <a:t>cut</a:t>
          </a:r>
          <a:endParaRPr lang="en-GB" b="1" dirty="0"/>
        </a:p>
      </dgm:t>
    </dgm:pt>
    <dgm:pt modelId="{4924CBDB-A6E7-40D7-A8DA-5701A6B9B1C0}" type="parTrans" cxnId="{003E841F-D309-40AC-977E-80B25EC9C4FF}">
      <dgm:prSet/>
      <dgm:spPr/>
      <dgm:t>
        <a:bodyPr/>
        <a:lstStyle/>
        <a:p>
          <a:endParaRPr lang="en-GB"/>
        </a:p>
      </dgm:t>
    </dgm:pt>
    <dgm:pt modelId="{491C83F3-A83B-47F1-9656-0B7658559F89}" type="sibTrans" cxnId="{003E841F-D309-40AC-977E-80B25EC9C4FF}">
      <dgm:prSet/>
      <dgm:spPr/>
      <dgm:t>
        <a:bodyPr/>
        <a:lstStyle/>
        <a:p>
          <a:endParaRPr lang="en-GB"/>
        </a:p>
      </dgm:t>
    </dgm:pt>
    <dgm:pt modelId="{2E1A1235-CBD1-434B-80C5-C1EB9B7E91C0}">
      <dgm:prSet phldrT="[Text]"/>
      <dgm:spPr/>
      <dgm:t>
        <a:bodyPr/>
        <a:lstStyle/>
        <a:p>
          <a:r>
            <a:rPr lang="en-GB" b="1" dirty="0" smtClean="0"/>
            <a:t>European agenda and national campaigns to equalise &amp; diversify</a:t>
          </a:r>
          <a:endParaRPr lang="en-GB" b="1" dirty="0"/>
        </a:p>
      </dgm:t>
    </dgm:pt>
    <dgm:pt modelId="{753434E4-9D86-4045-BB3E-069116D1CB07}" type="parTrans" cxnId="{5D041BF1-88FE-4271-A945-29774B660236}">
      <dgm:prSet/>
      <dgm:spPr/>
      <dgm:t>
        <a:bodyPr/>
        <a:lstStyle/>
        <a:p>
          <a:endParaRPr lang="en-GB"/>
        </a:p>
      </dgm:t>
    </dgm:pt>
    <dgm:pt modelId="{C0F5E601-B381-4D6C-B587-5799D1E4A935}" type="sibTrans" cxnId="{5D041BF1-88FE-4271-A945-29774B660236}">
      <dgm:prSet/>
      <dgm:spPr/>
      <dgm:t>
        <a:bodyPr/>
        <a:lstStyle/>
        <a:p>
          <a:endParaRPr lang="en-GB"/>
        </a:p>
      </dgm:t>
    </dgm:pt>
    <dgm:pt modelId="{6C96EA21-D43D-422A-93DD-3252F8ABA067}">
      <dgm:prSet/>
      <dgm:spPr/>
      <dgm:t>
        <a:bodyPr/>
        <a:lstStyle/>
        <a:p>
          <a:r>
            <a:rPr lang="en-GB" b="1" dirty="0" smtClean="0"/>
            <a:t>Universities </a:t>
          </a:r>
        </a:p>
        <a:p>
          <a:r>
            <a:rPr lang="en-GB" b="1" dirty="0" smtClean="0"/>
            <a:t>prioritising funding for STEM research</a:t>
          </a:r>
        </a:p>
      </dgm:t>
    </dgm:pt>
    <dgm:pt modelId="{1589112B-E707-4F93-8F3A-2BFE4C369A81}" type="parTrans" cxnId="{9A01C79D-B0B4-47E8-94D5-39F6E55BC6F8}">
      <dgm:prSet/>
      <dgm:spPr/>
      <dgm:t>
        <a:bodyPr/>
        <a:lstStyle/>
        <a:p>
          <a:endParaRPr lang="en-GB"/>
        </a:p>
      </dgm:t>
    </dgm:pt>
    <dgm:pt modelId="{1CC151B2-F324-4031-9EB8-3D74B41CA188}" type="sibTrans" cxnId="{9A01C79D-B0B4-47E8-94D5-39F6E55BC6F8}">
      <dgm:prSet/>
      <dgm:spPr/>
      <dgm:t>
        <a:bodyPr/>
        <a:lstStyle/>
        <a:p>
          <a:endParaRPr lang="en-GB"/>
        </a:p>
      </dgm:t>
    </dgm:pt>
    <dgm:pt modelId="{5F1BFA64-B667-4726-874A-573D597E26E1}" type="pres">
      <dgm:prSet presAssocID="{96BF59FC-488B-4E9C-AFB1-788461EE437D}" presName="diagram" presStyleCnt="0">
        <dgm:presLayoutVars>
          <dgm:dir/>
          <dgm:resizeHandles val="exact"/>
        </dgm:presLayoutVars>
      </dgm:prSet>
      <dgm:spPr/>
      <dgm:t>
        <a:bodyPr/>
        <a:lstStyle/>
        <a:p>
          <a:endParaRPr lang="en-GB"/>
        </a:p>
      </dgm:t>
    </dgm:pt>
    <dgm:pt modelId="{9A2A29C8-2476-4E8F-AD36-14006996D91E}" type="pres">
      <dgm:prSet presAssocID="{6C96EA21-D43D-422A-93DD-3252F8ABA067}" presName="arrow" presStyleLbl="node1" presStyleIdx="0" presStyleCnt="3">
        <dgm:presLayoutVars>
          <dgm:bulletEnabled val="1"/>
        </dgm:presLayoutVars>
      </dgm:prSet>
      <dgm:spPr/>
      <dgm:t>
        <a:bodyPr/>
        <a:lstStyle/>
        <a:p>
          <a:endParaRPr lang="en-GB"/>
        </a:p>
      </dgm:t>
    </dgm:pt>
    <dgm:pt modelId="{A5FF3028-C52A-4E3B-9042-DAD3FB1BF00E}" type="pres">
      <dgm:prSet presAssocID="{80038D63-520F-48DE-BD59-EB45D87698D3}" presName="arrow" presStyleLbl="node1" presStyleIdx="1" presStyleCnt="3">
        <dgm:presLayoutVars>
          <dgm:bulletEnabled val="1"/>
        </dgm:presLayoutVars>
      </dgm:prSet>
      <dgm:spPr/>
      <dgm:t>
        <a:bodyPr/>
        <a:lstStyle/>
        <a:p>
          <a:endParaRPr lang="en-GB"/>
        </a:p>
      </dgm:t>
    </dgm:pt>
    <dgm:pt modelId="{B3AB3371-FDFD-4AC8-AAB0-F97910EB047C}" type="pres">
      <dgm:prSet presAssocID="{2E1A1235-CBD1-434B-80C5-C1EB9B7E91C0}" presName="arrow" presStyleLbl="node1" presStyleIdx="2" presStyleCnt="3">
        <dgm:presLayoutVars>
          <dgm:bulletEnabled val="1"/>
        </dgm:presLayoutVars>
      </dgm:prSet>
      <dgm:spPr/>
      <dgm:t>
        <a:bodyPr/>
        <a:lstStyle/>
        <a:p>
          <a:endParaRPr lang="en-GB"/>
        </a:p>
      </dgm:t>
    </dgm:pt>
  </dgm:ptLst>
  <dgm:cxnLst>
    <dgm:cxn modelId="{77EE5A04-902B-4A88-B1AB-43DBC28429C2}" type="presOf" srcId="{96BF59FC-488B-4E9C-AFB1-788461EE437D}" destId="{5F1BFA64-B667-4726-874A-573D597E26E1}" srcOrd="0" destOrd="0" presId="urn:microsoft.com/office/officeart/2005/8/layout/arrow5"/>
    <dgm:cxn modelId="{E7CF4711-3FC4-40DB-BEF0-D3398F44E3DB}" type="presOf" srcId="{6C96EA21-D43D-422A-93DD-3252F8ABA067}" destId="{9A2A29C8-2476-4E8F-AD36-14006996D91E}" srcOrd="0" destOrd="0" presId="urn:microsoft.com/office/officeart/2005/8/layout/arrow5"/>
    <dgm:cxn modelId="{5D041BF1-88FE-4271-A945-29774B660236}" srcId="{96BF59FC-488B-4E9C-AFB1-788461EE437D}" destId="{2E1A1235-CBD1-434B-80C5-C1EB9B7E91C0}" srcOrd="2" destOrd="0" parTransId="{753434E4-9D86-4045-BB3E-069116D1CB07}" sibTransId="{C0F5E601-B381-4D6C-B587-5799D1E4A935}"/>
    <dgm:cxn modelId="{9D4FF0AA-DA6A-4B64-943A-8C553A8B5570}" type="presOf" srcId="{2E1A1235-CBD1-434B-80C5-C1EB9B7E91C0}" destId="{B3AB3371-FDFD-4AC8-AAB0-F97910EB047C}" srcOrd="0" destOrd="0" presId="urn:microsoft.com/office/officeart/2005/8/layout/arrow5"/>
    <dgm:cxn modelId="{9A01C79D-B0B4-47E8-94D5-39F6E55BC6F8}" srcId="{96BF59FC-488B-4E9C-AFB1-788461EE437D}" destId="{6C96EA21-D43D-422A-93DD-3252F8ABA067}" srcOrd="0" destOrd="0" parTransId="{1589112B-E707-4F93-8F3A-2BFE4C369A81}" sibTransId="{1CC151B2-F324-4031-9EB8-3D74B41CA188}"/>
    <dgm:cxn modelId="{003E841F-D309-40AC-977E-80B25EC9C4FF}" srcId="{96BF59FC-488B-4E9C-AFB1-788461EE437D}" destId="{80038D63-520F-48DE-BD59-EB45D87698D3}" srcOrd="1" destOrd="0" parTransId="{4924CBDB-A6E7-40D7-A8DA-5701A6B9B1C0}" sibTransId="{491C83F3-A83B-47F1-9656-0B7658559F89}"/>
    <dgm:cxn modelId="{D760E990-AAC9-4B35-839D-D0945B117E20}" type="presOf" srcId="{80038D63-520F-48DE-BD59-EB45D87698D3}" destId="{A5FF3028-C52A-4E3B-9042-DAD3FB1BF00E}" srcOrd="0" destOrd="0" presId="urn:microsoft.com/office/officeart/2005/8/layout/arrow5"/>
    <dgm:cxn modelId="{D7A750CD-7943-409D-AA14-266F6F5C930B}" type="presParOf" srcId="{5F1BFA64-B667-4726-874A-573D597E26E1}" destId="{9A2A29C8-2476-4E8F-AD36-14006996D91E}" srcOrd="0" destOrd="0" presId="urn:microsoft.com/office/officeart/2005/8/layout/arrow5"/>
    <dgm:cxn modelId="{6FFFF462-FE9F-4A38-BF9E-322D0D9CA73E}" type="presParOf" srcId="{5F1BFA64-B667-4726-874A-573D597E26E1}" destId="{A5FF3028-C52A-4E3B-9042-DAD3FB1BF00E}" srcOrd="1" destOrd="0" presId="urn:microsoft.com/office/officeart/2005/8/layout/arrow5"/>
    <dgm:cxn modelId="{BE86A727-7809-4447-B156-646275717DEA}" type="presParOf" srcId="{5F1BFA64-B667-4726-874A-573D597E26E1}" destId="{B3AB3371-FDFD-4AC8-AAB0-F97910EB047C}" srcOrd="2"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171CFD7F-D560-4E1E-B25C-45B2A321CCE4}" type="datetimeFigureOut">
              <a:rPr lang="en-GB" smtClean="0"/>
              <a:pPr/>
              <a:t>27/02/2015</a:t>
            </a:fld>
            <a:endParaRPr lang="en-GB"/>
          </a:p>
        </p:txBody>
      </p:sp>
      <p:sp>
        <p:nvSpPr>
          <p:cNvPr id="17" name="Footer Placeholder 16"/>
          <p:cNvSpPr>
            <a:spLocks noGrp="1"/>
          </p:cNvSpPr>
          <p:nvPr>
            <p:ph type="ftr" sz="quarter" idx="11"/>
          </p:nvPr>
        </p:nvSpPr>
        <p:spPr>
          <a:xfrm>
            <a:off x="2898648" y="6355080"/>
            <a:ext cx="3474720" cy="365760"/>
          </a:xfrm>
        </p:spPr>
        <p:txBody>
          <a:bodyPr/>
          <a:lstStyle/>
          <a:p>
            <a:endParaRPr lang="en-GB"/>
          </a:p>
        </p:txBody>
      </p:sp>
      <p:sp>
        <p:nvSpPr>
          <p:cNvPr id="29" name="Slide Number Placeholder 28"/>
          <p:cNvSpPr>
            <a:spLocks noGrp="1"/>
          </p:cNvSpPr>
          <p:nvPr>
            <p:ph type="sldNum" sz="quarter" idx="12"/>
          </p:nvPr>
        </p:nvSpPr>
        <p:spPr>
          <a:xfrm>
            <a:off x="1216152" y="6355080"/>
            <a:ext cx="1219200" cy="365760"/>
          </a:xfrm>
        </p:spPr>
        <p:txBody>
          <a:bodyPr/>
          <a:lstStyle/>
          <a:p>
            <a:fld id="{A9EA78E3-4F63-4D04-8114-84C91E3CDBC5}" type="slidenum">
              <a:rPr lang="en-GB" smtClean="0"/>
              <a:pPr/>
              <a:t>‹#›</a:t>
            </a:fld>
            <a:endParaRPr lang="en-GB"/>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71CFD7F-D560-4E1E-B25C-45B2A321CCE4}" type="datetimeFigureOut">
              <a:rPr lang="en-GB" smtClean="0"/>
              <a:pPr/>
              <a:t>27/02/2015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EA78E3-4F63-4D04-8114-84C91E3CDBC5}"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71CFD7F-D560-4E1E-B25C-45B2A321CCE4}" type="datetimeFigureOut">
              <a:rPr lang="en-GB" smtClean="0"/>
              <a:pPr/>
              <a:t>27/02/2015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EA78E3-4F63-4D04-8114-84C91E3CDBC5}" type="slidenum">
              <a:rPr lang="en-GB" smtClean="0"/>
              <a:pPr/>
              <a:t>‹#›</a:t>
            </a:fld>
            <a:endParaRPr lang="en-GB"/>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71CFD7F-D560-4E1E-B25C-45B2A321CCE4}" type="datetimeFigureOut">
              <a:rPr lang="en-GB" smtClean="0"/>
              <a:pPr/>
              <a:t>27/02/2015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EA78E3-4F63-4D04-8114-84C91E3CDBC5}" type="slidenum">
              <a:rPr lang="en-GB" smtClean="0"/>
              <a:pPr/>
              <a:t>‹#›</a:t>
            </a:fld>
            <a:endParaRPr lang="en-GB"/>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171CFD7F-D560-4E1E-B25C-45B2A321CCE4}" type="datetimeFigureOut">
              <a:rPr lang="en-GB" smtClean="0"/>
              <a:pPr/>
              <a:t>27/02/2015</a:t>
            </a:fld>
            <a:endParaRPr lang="en-GB"/>
          </a:p>
        </p:txBody>
      </p:sp>
      <p:sp>
        <p:nvSpPr>
          <p:cNvPr id="5" name="Footer Placeholder 4"/>
          <p:cNvSpPr>
            <a:spLocks noGrp="1"/>
          </p:cNvSpPr>
          <p:nvPr>
            <p:ph type="ftr" sz="quarter" idx="11"/>
          </p:nvPr>
        </p:nvSpPr>
        <p:spPr>
          <a:xfrm>
            <a:off x="2898648" y="6355080"/>
            <a:ext cx="3474720" cy="365760"/>
          </a:xfrm>
        </p:spPr>
        <p:txBody>
          <a:bodyPr/>
          <a:lstStyle/>
          <a:p>
            <a:endParaRPr lang="en-GB"/>
          </a:p>
        </p:txBody>
      </p:sp>
      <p:sp>
        <p:nvSpPr>
          <p:cNvPr id="6" name="Slide Number Placeholder 5"/>
          <p:cNvSpPr>
            <a:spLocks noGrp="1"/>
          </p:cNvSpPr>
          <p:nvPr>
            <p:ph type="sldNum" sz="quarter" idx="12"/>
          </p:nvPr>
        </p:nvSpPr>
        <p:spPr>
          <a:xfrm>
            <a:off x="1069848" y="6355080"/>
            <a:ext cx="1520952" cy="365760"/>
          </a:xfrm>
        </p:spPr>
        <p:txBody>
          <a:bodyPr/>
          <a:lstStyle/>
          <a:p>
            <a:fld id="{A9EA78E3-4F63-4D04-8114-84C91E3CDBC5}" type="slidenum">
              <a:rPr lang="en-GB" smtClean="0"/>
              <a:pPr/>
              <a:t>‹#›</a:t>
            </a:fld>
            <a:endParaRPr lang="en-GB"/>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71CFD7F-D560-4E1E-B25C-45B2A321CCE4}" type="datetimeFigureOut">
              <a:rPr lang="en-GB" smtClean="0"/>
              <a:pPr/>
              <a:t>27/02/2015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9EA78E3-4F63-4D04-8114-84C91E3CDBC5}" type="slidenum">
              <a:rPr lang="en-GB" smtClean="0"/>
              <a:pPr/>
              <a:t>‹#›</a:t>
            </a:fld>
            <a:endParaRPr lang="en-GB"/>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71CFD7F-D560-4E1E-B25C-45B2A321CCE4}" type="datetimeFigureOut">
              <a:rPr lang="en-GB" smtClean="0"/>
              <a:pPr/>
              <a:t>27/02/2015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9EA78E3-4F63-4D04-8114-84C91E3CDBC5}" type="slidenum">
              <a:rPr lang="en-GB" smtClean="0"/>
              <a:pPr/>
              <a:t>‹#›</a:t>
            </a:fld>
            <a:endParaRPr lang="en-GB"/>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71CFD7F-D560-4E1E-B25C-45B2A321CCE4}" type="datetimeFigureOut">
              <a:rPr lang="en-GB" smtClean="0"/>
              <a:pPr/>
              <a:t>27/02/2015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9EA78E3-4F63-4D04-8114-84C91E3CDBC5}" type="slidenum">
              <a:rPr lang="en-GB" smtClean="0"/>
              <a:pPr/>
              <a:t>‹#›</a:t>
            </a:fld>
            <a:endParaRPr lang="en-GB"/>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1CFD7F-D560-4E1E-B25C-45B2A321CCE4}" type="datetimeFigureOut">
              <a:rPr lang="en-GB" smtClean="0"/>
              <a:pPr/>
              <a:t>27/02/2015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9EA78E3-4F63-4D04-8114-84C91E3CDBC5}" type="slidenum">
              <a:rPr lang="en-GB" smtClean="0"/>
              <a:pPr/>
              <a:t>‹#›</a:t>
            </a:fld>
            <a:endParaRPr lang="en-GB"/>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71CFD7F-D560-4E1E-B25C-45B2A321CCE4}" type="datetimeFigureOut">
              <a:rPr lang="en-GB" smtClean="0"/>
              <a:pPr/>
              <a:t>27/02/2015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9EA78E3-4F63-4D04-8114-84C91E3CDBC5}" type="slidenum">
              <a:rPr lang="en-GB" smtClean="0"/>
              <a:pPr/>
              <a:t>‹#›</a:t>
            </a:fld>
            <a:endParaRPr lang="en-GB"/>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71CFD7F-D560-4E1E-B25C-45B2A321CCE4}" type="datetimeFigureOut">
              <a:rPr lang="en-GB" smtClean="0"/>
              <a:pPr/>
              <a:t>27/02/2015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9EA78E3-4F63-4D04-8114-84C91E3CDBC5}" type="slidenum">
              <a:rPr lang="en-GB" smtClean="0"/>
              <a:pPr/>
              <a:t>‹#›</a:t>
            </a:fld>
            <a:endParaRPr lang="en-GB"/>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171CFD7F-D560-4E1E-B25C-45B2A321CCE4}" type="datetimeFigureOut">
              <a:rPr lang="en-GB" smtClean="0"/>
              <a:pPr/>
              <a:t>27/02/2015</a:t>
            </a:fld>
            <a:endParaRPr lang="en-GB"/>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GB"/>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A9EA78E3-4F63-4D04-8114-84C91E3CDBC5}" type="slidenum">
              <a:rPr lang="en-GB" smtClean="0"/>
              <a:pPr/>
              <a:t>‹#›</a:t>
            </a:fld>
            <a:endParaRPr lang="en-GB"/>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co.uk/url?sa=i&amp;rct=j&amp;q=&amp;esrc=s&amp;source=images&amp;cd=&amp;cad=rja&amp;uact=8&amp;ved=0CAcQjRw&amp;url=http://www.everseradio.com/letter-virginia-woolf-terese-coe/&amp;ei=FMPrVPHGAqqu7gbEGw&amp;bvm=bv.86475890,d.d2s&amp;psig=AFQjCNG1Aqk4Q7UjU3DAunoRaxvVj59Cvg&amp;ust=1424823296945556" TargetMode="Externa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hyperlink" Target="http://www.google.co.uk/url?sa=i&amp;rct=j&amp;q=&amp;esrc=s&amp;source=images&amp;cd=&amp;cad=rja&amp;uact=8&amp;ved=0CAcQjRw&amp;url=http://www.quotabelle.com/author/audre-lorde&amp;ei=fsPrVI_lMvHG7AawloGoDQ&amp;bvm=bv.86475890,d.d2s&amp;psig=AFQjCNGC2kOxzYyhqDJVEVGImcr0cvWeLg&amp;ust=1424823473744590"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mansplained.tumblr.com/hallofshame" TargetMode="Externa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slide" Target="slide9.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 Target="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l"/>
            <a:r>
              <a:rPr lang="en-GB" sz="2800" b="1" dirty="0" smtClean="0"/>
              <a:t>Perceived barriers to becoming research active</a:t>
            </a:r>
            <a:r>
              <a:rPr lang="en-GB" sz="2800" dirty="0" smtClean="0"/>
              <a:t/>
            </a:r>
            <a:br>
              <a:rPr lang="en-GB" sz="2800" dirty="0" smtClean="0"/>
            </a:br>
            <a:endParaRPr lang="en-GB" sz="2800" dirty="0"/>
          </a:p>
        </p:txBody>
      </p:sp>
      <p:sp>
        <p:nvSpPr>
          <p:cNvPr id="3" name="Subtitle 2"/>
          <p:cNvSpPr>
            <a:spLocks noGrp="1"/>
          </p:cNvSpPr>
          <p:nvPr>
            <p:ph type="subTitle" idx="1"/>
          </p:nvPr>
        </p:nvSpPr>
        <p:spPr/>
        <p:txBody>
          <a:bodyPr/>
          <a:lstStyle/>
          <a:p>
            <a:r>
              <a:rPr lang="en-GB" b="1" i="1" dirty="0" smtClean="0"/>
              <a:t>action learning set</a:t>
            </a:r>
            <a:endParaRPr lang="en-GB" i="1" dirty="0"/>
          </a:p>
        </p:txBody>
      </p:sp>
      <p:pic>
        <p:nvPicPr>
          <p:cNvPr id="50178" name="Picture 2" descr="https://encrypted-tbn1.gstatic.com/images?q=tbn:ANd9GcTeVWLgjwqcY_CEaGEAh2YD6PBOxvgR1Mjp_8iWd3KX4aR9BFZw">
            <a:hlinkClick r:id="rId2"/>
          </p:cNvPr>
          <p:cNvPicPr>
            <a:picLocks noChangeAspect="1" noChangeArrowheads="1"/>
          </p:cNvPicPr>
          <p:nvPr/>
        </p:nvPicPr>
        <p:blipFill>
          <a:blip r:embed="rId3" cstate="print"/>
          <a:srcRect/>
          <a:stretch>
            <a:fillRect/>
          </a:stretch>
        </p:blipFill>
        <p:spPr bwMode="auto">
          <a:xfrm>
            <a:off x="467544" y="404664"/>
            <a:ext cx="4381500" cy="2628900"/>
          </a:xfrm>
          <a:prstGeom prst="rect">
            <a:avLst/>
          </a:prstGeom>
          <a:noFill/>
        </p:spPr>
      </p:pic>
      <p:pic>
        <p:nvPicPr>
          <p:cNvPr id="50180" name="Picture 4" descr="https://encrypted-tbn1.gstatic.com/images?q=tbn:ANd9GcTd1XSfNVZETQnNdo_YtliMHxo5fOThBUf5NEGuJDtCXdtsloMF">
            <a:hlinkClick r:id="rId4"/>
          </p:cNvPr>
          <p:cNvPicPr>
            <a:picLocks noChangeAspect="1" noChangeArrowheads="1"/>
          </p:cNvPicPr>
          <p:nvPr/>
        </p:nvPicPr>
        <p:blipFill>
          <a:blip r:embed="rId5" cstate="print"/>
          <a:srcRect/>
          <a:stretch>
            <a:fillRect/>
          </a:stretch>
        </p:blipFill>
        <p:spPr bwMode="auto">
          <a:xfrm>
            <a:off x="5167852" y="404663"/>
            <a:ext cx="3508604" cy="2646605"/>
          </a:xfrm>
          <a:prstGeom prst="rect">
            <a:avLst/>
          </a:prstGeom>
          <a:noFill/>
        </p:spPr>
      </p:pic>
      <p:sp>
        <p:nvSpPr>
          <p:cNvPr id="7" name="TextBox 6"/>
          <p:cNvSpPr txBox="1"/>
          <p:nvPr/>
        </p:nvSpPr>
        <p:spPr>
          <a:xfrm>
            <a:off x="467544" y="404664"/>
            <a:ext cx="4392488" cy="276999"/>
          </a:xfrm>
          <a:prstGeom prst="rect">
            <a:avLst/>
          </a:prstGeom>
          <a:noFill/>
        </p:spPr>
        <p:txBody>
          <a:bodyPr wrap="square" rtlCol="0">
            <a:spAutoFit/>
          </a:bodyPr>
          <a:lstStyle/>
          <a:p>
            <a:pPr algn="r"/>
            <a:r>
              <a:rPr lang="en-GB" sz="1200" b="1" i="1" dirty="0" smtClean="0"/>
              <a:t>Virginia Woolf</a:t>
            </a:r>
            <a:endParaRPr lang="en-GB" sz="1200" b="1" i="1" dirty="0"/>
          </a:p>
        </p:txBody>
      </p:sp>
      <p:sp>
        <p:nvSpPr>
          <p:cNvPr id="8" name="TextBox 7"/>
          <p:cNvSpPr txBox="1"/>
          <p:nvPr/>
        </p:nvSpPr>
        <p:spPr>
          <a:xfrm>
            <a:off x="5148064" y="404664"/>
            <a:ext cx="3528392" cy="288032"/>
          </a:xfrm>
          <a:prstGeom prst="rect">
            <a:avLst/>
          </a:prstGeom>
          <a:noFill/>
        </p:spPr>
        <p:txBody>
          <a:bodyPr wrap="square" rtlCol="0">
            <a:spAutoFit/>
          </a:bodyPr>
          <a:lstStyle/>
          <a:p>
            <a:pPr algn="r"/>
            <a:r>
              <a:rPr lang="en-GB" sz="1200" b="1" i="1" dirty="0" err="1" smtClean="0">
                <a:solidFill>
                  <a:schemeClr val="bg1"/>
                </a:solidFill>
              </a:rPr>
              <a:t>Audre</a:t>
            </a:r>
            <a:r>
              <a:rPr lang="en-GB" sz="1200" b="1" i="1" dirty="0" smtClean="0">
                <a:solidFill>
                  <a:schemeClr val="bg1"/>
                </a:solidFill>
              </a:rPr>
              <a:t> Lorde</a:t>
            </a:r>
            <a:endParaRPr lang="en-GB" sz="1200" b="1" i="1"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Unpacking key words</a:t>
            </a:r>
            <a:endParaRPr lang="en-GB" dirty="0"/>
          </a:p>
        </p:txBody>
      </p:sp>
      <p:sp>
        <p:nvSpPr>
          <p:cNvPr id="3" name="Content Placeholder 2"/>
          <p:cNvSpPr>
            <a:spLocks noGrp="1"/>
          </p:cNvSpPr>
          <p:nvPr>
            <p:ph sz="quarter" idx="1"/>
          </p:nvPr>
        </p:nvSpPr>
        <p:spPr/>
        <p:txBody>
          <a:bodyPr/>
          <a:lstStyle/>
          <a:p>
            <a:endParaRPr lang="en-GB" dirty="0" smtClean="0"/>
          </a:p>
          <a:p>
            <a:pPr>
              <a:buFont typeface="Arial" pitchFamily="34" charset="0"/>
              <a:buChar char="•"/>
            </a:pPr>
            <a:r>
              <a:rPr lang="en-GB" dirty="0" smtClean="0"/>
              <a:t>‘Perceived barriers’</a:t>
            </a:r>
          </a:p>
          <a:p>
            <a:pPr>
              <a:buFont typeface="Arial" pitchFamily="34" charset="0"/>
              <a:buChar char="•"/>
            </a:pPr>
            <a:endParaRPr lang="en-GB" dirty="0" smtClean="0"/>
          </a:p>
          <a:p>
            <a:pPr>
              <a:buFont typeface="Arial" pitchFamily="34" charset="0"/>
              <a:buChar char="•"/>
            </a:pPr>
            <a:r>
              <a:rPr lang="en-GB" dirty="0" smtClean="0"/>
              <a:t>‘Becoming’</a:t>
            </a:r>
          </a:p>
          <a:p>
            <a:pPr>
              <a:buFont typeface="Arial" pitchFamily="34" charset="0"/>
              <a:buChar char="•"/>
            </a:pPr>
            <a:endParaRPr lang="en-GB" dirty="0" smtClean="0"/>
          </a:p>
          <a:p>
            <a:pPr>
              <a:buFont typeface="Arial" pitchFamily="34" charset="0"/>
              <a:buChar char="•"/>
            </a:pPr>
            <a:r>
              <a:rPr lang="en-GB" dirty="0" smtClean="0"/>
              <a:t>‘Research active’</a:t>
            </a:r>
          </a:p>
          <a:p>
            <a:pPr>
              <a:buFont typeface="Arial" pitchFamily="34" charset="0"/>
              <a:buChar char="•"/>
            </a:pPr>
            <a:endParaRPr lang="en-GB" dirty="0" smtClean="0"/>
          </a:p>
          <a:p>
            <a:pPr>
              <a:buFont typeface="Arial" pitchFamily="34" charset="0"/>
              <a:buChar char="•"/>
            </a:pPr>
            <a:r>
              <a:rPr lang="en-GB" dirty="0" smtClean="0"/>
              <a:t>‘Women’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GB" dirty="0" smtClean="0"/>
              <a:t>Presence and absence</a:t>
            </a:r>
            <a:br>
              <a:rPr lang="en-GB" dirty="0" smtClean="0"/>
            </a:br>
            <a:r>
              <a:rPr lang="en-GB" sz="2000" i="1" dirty="0" smtClean="0"/>
              <a:t>Historical legacies and our place in processes of historical change</a:t>
            </a:r>
            <a:endParaRPr lang="en-GB" i="1" dirty="0"/>
          </a:p>
        </p:txBody>
      </p:sp>
      <p:sp>
        <p:nvSpPr>
          <p:cNvPr id="3" name="Content Placeholder 2"/>
          <p:cNvSpPr>
            <a:spLocks noGrp="1"/>
          </p:cNvSpPr>
          <p:nvPr>
            <p:ph sz="quarter" idx="1"/>
          </p:nvPr>
        </p:nvSpPr>
        <p:spPr>
          <a:xfrm>
            <a:off x="457200" y="1412776"/>
            <a:ext cx="8229600" cy="4937760"/>
          </a:xfrm>
        </p:spPr>
        <p:txBody>
          <a:bodyPr>
            <a:normAutofit lnSpcReduction="10000"/>
          </a:bodyPr>
          <a:lstStyle/>
          <a:p>
            <a:pPr>
              <a:buFont typeface="Arial" pitchFamily="34" charset="0"/>
              <a:buChar char="•"/>
            </a:pPr>
            <a:r>
              <a:rPr lang="en-GB" dirty="0" smtClean="0"/>
              <a:t>‘In the early 1970s, only 1% of [UK] professors were women. Halsey &amp; </a:t>
            </a:r>
            <a:r>
              <a:rPr lang="en-GB" dirty="0" err="1" smtClean="0"/>
              <a:t>Trow’s</a:t>
            </a:r>
            <a:r>
              <a:rPr lang="en-GB" dirty="0" smtClean="0"/>
              <a:t> survey of the academic profession published in 1971 reported that women academics were concentrated in the lowest ranks and made up only 10% of the academic staff.’ </a:t>
            </a:r>
            <a:r>
              <a:rPr lang="en-GB" sz="1800" dirty="0" smtClean="0"/>
              <a:t>(</a:t>
            </a:r>
            <a:r>
              <a:rPr lang="en-GB" sz="1800" dirty="0" err="1" smtClean="0"/>
              <a:t>Coate</a:t>
            </a:r>
            <a:r>
              <a:rPr lang="en-GB" sz="1800" dirty="0" smtClean="0"/>
              <a:t>, ‘Feminist knowledge and the Ivory Tower: a case study’, 1999: 143)</a:t>
            </a:r>
          </a:p>
          <a:p>
            <a:pPr>
              <a:buNone/>
            </a:pPr>
            <a:endParaRPr lang="en-GB" sz="1800" dirty="0" smtClean="0"/>
          </a:p>
          <a:p>
            <a:pPr>
              <a:buFont typeface="Arial" pitchFamily="34" charset="0"/>
              <a:buChar char="•"/>
            </a:pPr>
            <a:r>
              <a:rPr lang="en-GB" sz="1800" dirty="0" smtClean="0"/>
              <a:t>European Research Council advanced research grants awarded to women in 2012: 12% (EU 2012)</a:t>
            </a:r>
          </a:p>
          <a:p>
            <a:pPr>
              <a:buFont typeface="Arial" pitchFamily="34" charset="0"/>
              <a:buChar char="•"/>
            </a:pPr>
            <a:endParaRPr lang="en-GB" sz="1800" dirty="0" smtClean="0"/>
          </a:p>
          <a:p>
            <a:pPr>
              <a:buFont typeface="Arial" pitchFamily="34" charset="0"/>
              <a:buChar char="•"/>
            </a:pPr>
            <a:r>
              <a:rPr lang="en-GB" sz="1800" dirty="0" smtClean="0"/>
              <a:t>UK professoriate, women members of: 22% average (from 7-8%)</a:t>
            </a:r>
          </a:p>
          <a:p>
            <a:pPr>
              <a:buFont typeface="Arial" pitchFamily="34" charset="0"/>
              <a:buChar char="•"/>
            </a:pPr>
            <a:endParaRPr lang="en-GB" sz="1800" dirty="0" smtClean="0"/>
          </a:p>
          <a:p>
            <a:pPr>
              <a:buFont typeface="Arial" pitchFamily="34" charset="0"/>
              <a:buChar char="•"/>
            </a:pPr>
            <a:r>
              <a:rPr lang="en-GB" sz="1800" dirty="0" smtClean="0"/>
              <a:t>Female academics submitted for the REF 2014: College of Social Science,  35%; Art, 50%; Science, 15%; 34% university overall</a:t>
            </a:r>
          </a:p>
          <a:p>
            <a:pPr>
              <a:buFont typeface="Arial" pitchFamily="34" charset="0"/>
              <a:buChar char="•"/>
            </a:pPr>
            <a:endParaRPr lang="en-GB" sz="1800" dirty="0" smtClean="0"/>
          </a:p>
          <a:p>
            <a:pPr>
              <a:buFont typeface="Arial" pitchFamily="34" charset="0"/>
              <a:buChar char="•"/>
            </a:pP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 challenging conjuncture</a:t>
            </a:r>
            <a:endParaRPr lang="en-GB" dirty="0"/>
          </a:p>
        </p:txBody>
      </p:sp>
      <p:graphicFrame>
        <p:nvGraphicFramePr>
          <p:cNvPr id="6" name="Content Placeholder 5"/>
          <p:cNvGraphicFramePr>
            <a:graphicFrameLocks noGrp="1"/>
          </p:cNvGraphicFramePr>
          <p:nvPr>
            <p:ph sz="quarter" idx="1"/>
          </p:nvPr>
        </p:nvGraphicFramePr>
        <p:xfrm>
          <a:off x="457200" y="1219200"/>
          <a:ext cx="8229600" cy="4937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Gender politics and discrimination</a:t>
            </a:r>
            <a:endParaRPr lang="en-GB" dirty="0"/>
          </a:p>
        </p:txBody>
      </p:sp>
      <p:sp>
        <p:nvSpPr>
          <p:cNvPr id="3" name="Content Placeholder 2"/>
          <p:cNvSpPr>
            <a:spLocks noGrp="1"/>
          </p:cNvSpPr>
          <p:nvPr>
            <p:ph sz="quarter" idx="1"/>
          </p:nvPr>
        </p:nvSpPr>
        <p:spPr/>
        <p:txBody>
          <a:bodyPr>
            <a:normAutofit fontScale="92500" lnSpcReduction="20000"/>
          </a:bodyPr>
          <a:lstStyle/>
          <a:p>
            <a:pPr>
              <a:buFont typeface="Arial" pitchFamily="34" charset="0"/>
              <a:buChar char="•"/>
            </a:pPr>
            <a:r>
              <a:rPr lang="en-GB" dirty="0" smtClean="0"/>
              <a:t>organisational culture and politics</a:t>
            </a:r>
          </a:p>
          <a:p>
            <a:pPr>
              <a:buFont typeface="Arial" pitchFamily="34" charset="0"/>
              <a:buChar char="•"/>
            </a:pPr>
            <a:r>
              <a:rPr lang="en-GB" dirty="0" smtClean="0"/>
              <a:t>hegemonic masculine networks (career and recruitment)</a:t>
            </a:r>
          </a:p>
          <a:p>
            <a:pPr>
              <a:buFont typeface="Arial" pitchFamily="34" charset="0"/>
              <a:buChar char="•"/>
            </a:pPr>
            <a:r>
              <a:rPr lang="en-GB" dirty="0" smtClean="0"/>
              <a:t>intimidation, sexism, harassment and misogyny </a:t>
            </a:r>
          </a:p>
          <a:p>
            <a:pPr>
              <a:buFont typeface="Arial" pitchFamily="34" charset="0"/>
              <a:buChar char="•"/>
            </a:pPr>
            <a:r>
              <a:rPr lang="en-GB" dirty="0" smtClean="0"/>
              <a:t>gendered epistemologies and disciplines</a:t>
            </a:r>
          </a:p>
          <a:p>
            <a:pPr>
              <a:buFont typeface="Arial" pitchFamily="34" charset="0"/>
              <a:buChar char="•"/>
            </a:pPr>
            <a:r>
              <a:rPr lang="en-GB" dirty="0" smtClean="0"/>
              <a:t>unequal power relations</a:t>
            </a:r>
          </a:p>
          <a:p>
            <a:pPr>
              <a:buFont typeface="Arial" pitchFamily="34" charset="0"/>
              <a:buChar char="•"/>
            </a:pPr>
            <a:r>
              <a:rPr lang="en-GB" dirty="0" smtClean="0"/>
              <a:t>lack of recognition and respect</a:t>
            </a:r>
          </a:p>
          <a:p>
            <a:pPr>
              <a:buFont typeface="Arial" pitchFamily="34" charset="0"/>
              <a:buChar char="•"/>
            </a:pPr>
            <a:r>
              <a:rPr lang="en-GB" dirty="0" smtClean="0"/>
              <a:t>built environments </a:t>
            </a:r>
          </a:p>
          <a:p>
            <a:pPr>
              <a:buFont typeface="Arial" pitchFamily="34" charset="0"/>
              <a:buChar char="•"/>
            </a:pPr>
            <a:endParaRPr lang="en-GB" dirty="0" smtClean="0"/>
          </a:p>
          <a:p>
            <a:pPr>
              <a:buFont typeface="Arial" pitchFamily="34" charset="0"/>
              <a:buChar char="•"/>
            </a:pPr>
            <a:r>
              <a:rPr lang="en-GB" dirty="0" smtClean="0"/>
              <a:t>care</a:t>
            </a:r>
          </a:p>
          <a:p>
            <a:pPr>
              <a:buFont typeface="Arial" pitchFamily="34" charset="0"/>
              <a:buChar char="•"/>
            </a:pPr>
            <a:endParaRPr lang="en-GB" dirty="0" smtClean="0"/>
          </a:p>
          <a:p>
            <a:pPr>
              <a:buFont typeface="Arial" pitchFamily="34" charset="0"/>
              <a:buChar char="•"/>
            </a:pPr>
            <a:r>
              <a:rPr lang="en-GB" dirty="0" smtClean="0"/>
              <a:t>fear, insecurity, lack of confidence, ‘imposter syndrome’</a:t>
            </a:r>
          </a:p>
          <a:p>
            <a:pPr>
              <a:buFont typeface="Arial" pitchFamily="34" charset="0"/>
              <a:buChar char="•"/>
            </a:pPr>
            <a:r>
              <a:rPr lang="en-GB" dirty="0" smtClean="0"/>
              <a:t>‘passing’ to succeed</a:t>
            </a:r>
          </a:p>
          <a:p>
            <a:pPr>
              <a:buFont typeface="Arial" pitchFamily="34" charset="0"/>
              <a:buChar char="•"/>
            </a:pPr>
            <a:r>
              <a:rPr lang="en-GB" dirty="0" smtClean="0"/>
              <a:t>inexperience with career management</a:t>
            </a:r>
          </a:p>
          <a:p>
            <a:pPr>
              <a:buFont typeface="Arial" pitchFamily="34" charset="0"/>
              <a:buChar char="•"/>
            </a:pPr>
            <a:endParaRPr lang="en-GB" dirty="0"/>
          </a:p>
        </p:txBody>
      </p:sp>
      <p:pic>
        <p:nvPicPr>
          <p:cNvPr id="4" name="Picture 3">
            <a:hlinkClick r:id="rId2"/>
          </p:cNvPr>
          <p:cNvPicPr/>
          <p:nvPr/>
        </p:nvPicPr>
        <p:blipFill>
          <a:blip r:embed="rId3" cstate="print"/>
          <a:srcRect/>
          <a:stretch>
            <a:fillRect/>
          </a:stretch>
        </p:blipFill>
        <p:spPr bwMode="auto">
          <a:xfrm>
            <a:off x="5255568" y="2708920"/>
            <a:ext cx="3888432" cy="1872209"/>
          </a:xfrm>
          <a:prstGeom prst="rect">
            <a:avLst/>
          </a:prstGeom>
          <a:noFill/>
          <a:ln w="9525">
            <a:noFill/>
            <a:miter lim="800000"/>
            <a:headEnd/>
            <a:tailEnd/>
          </a:ln>
        </p:spPr>
      </p:pic>
      <p:pic>
        <p:nvPicPr>
          <p:cNvPr id="1026" name="Picture 2" descr="http://fc05.deviantart.net/fs70/f/2011/033/f/b/fbac1d62bc0f84a2f0a563b245ca87ca-d38n8oj.png">
            <a:hlinkClick r:id="rId4" action="ppaction://hlinksldjump"/>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203848" y="3429000"/>
            <a:ext cx="720080" cy="73174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cstate="print"/>
          <a:srcRect/>
          <a:stretch>
            <a:fillRect/>
          </a:stretch>
        </p:blipFill>
        <p:spPr bwMode="auto">
          <a:xfrm>
            <a:off x="611560" y="332656"/>
            <a:ext cx="4657090" cy="5730875"/>
          </a:xfrm>
          <a:prstGeom prst="rect">
            <a:avLst/>
          </a:prstGeom>
          <a:noFill/>
          <a:ln w="9525">
            <a:noFill/>
            <a:miter lim="800000"/>
            <a:headEnd/>
            <a:tailEnd/>
          </a:ln>
        </p:spPr>
      </p:pic>
      <p:pic>
        <p:nvPicPr>
          <p:cNvPr id="5" name="Picture 4"/>
          <p:cNvPicPr/>
          <p:nvPr/>
        </p:nvPicPr>
        <p:blipFill>
          <a:blip r:embed="rId3" cstate="print"/>
          <a:srcRect/>
          <a:stretch>
            <a:fillRect/>
          </a:stretch>
        </p:blipFill>
        <p:spPr bwMode="auto">
          <a:xfrm rot="20113761">
            <a:off x="235943" y="1719868"/>
            <a:ext cx="6420331" cy="648072"/>
          </a:xfrm>
          <a:prstGeom prst="rect">
            <a:avLst/>
          </a:prstGeom>
          <a:noFill/>
          <a:ln w="9525">
            <a:noFill/>
            <a:miter lim="800000"/>
            <a:headEnd/>
            <a:tailEnd/>
          </a:ln>
        </p:spPr>
      </p:pic>
      <p:pic>
        <p:nvPicPr>
          <p:cNvPr id="51202" name="Picture 2"/>
          <p:cNvPicPr>
            <a:picLocks noChangeAspect="1" noChangeArrowheads="1"/>
          </p:cNvPicPr>
          <p:nvPr/>
        </p:nvPicPr>
        <p:blipFill>
          <a:blip r:embed="rId4" cstate="print"/>
          <a:srcRect/>
          <a:stretch>
            <a:fillRect/>
          </a:stretch>
        </p:blipFill>
        <p:spPr bwMode="auto">
          <a:xfrm>
            <a:off x="4427984" y="2780928"/>
            <a:ext cx="4381500" cy="3333750"/>
          </a:xfrm>
          <a:prstGeom prst="rect">
            <a:avLst/>
          </a:prstGeom>
          <a:noFill/>
          <a:ln w="9525">
            <a:solidFill>
              <a:schemeClr val="accent1"/>
            </a:solid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0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action learning process</a:t>
            </a:r>
            <a:endParaRPr lang="en-GB" dirty="0"/>
          </a:p>
        </p:txBody>
      </p:sp>
      <p:sp>
        <p:nvSpPr>
          <p:cNvPr id="3" name="Content Placeholder 2"/>
          <p:cNvSpPr>
            <a:spLocks noGrp="1"/>
          </p:cNvSpPr>
          <p:nvPr>
            <p:ph sz="quarter" idx="1"/>
          </p:nvPr>
        </p:nvSpPr>
        <p:spPr/>
        <p:txBody>
          <a:bodyPr>
            <a:normAutofit fontScale="77500" lnSpcReduction="20000"/>
          </a:bodyPr>
          <a:lstStyle/>
          <a:p>
            <a:pPr marL="514350" lvl="0" indent="-514350">
              <a:buFont typeface="+mj-lt"/>
              <a:buAutoNum type="arabicPeriod"/>
            </a:pPr>
            <a:r>
              <a:rPr lang="en-GB" dirty="0" smtClean="0"/>
              <a:t>Everyone – take turns to identify something that you feel creates barriers to ‘becoming research active’ (write on paper/board)</a:t>
            </a:r>
          </a:p>
          <a:p>
            <a:pPr marL="514350" lvl="0" indent="-514350">
              <a:buFont typeface="+mj-lt"/>
              <a:buAutoNum type="arabicPeriod"/>
            </a:pPr>
            <a:endParaRPr lang="en-GB" dirty="0"/>
          </a:p>
          <a:p>
            <a:pPr marL="514350" lvl="0" indent="-514350">
              <a:buFont typeface="+mj-lt"/>
              <a:buAutoNum type="arabicPeriod"/>
            </a:pPr>
            <a:r>
              <a:rPr lang="en-GB" dirty="0" smtClean="0"/>
              <a:t>Everyone – consider the offerings and choose one to focus on for this session (mark with pen/sticker) </a:t>
            </a:r>
          </a:p>
          <a:p>
            <a:pPr marL="514350" lvl="0" indent="-514350">
              <a:buFont typeface="+mj-lt"/>
              <a:buAutoNum type="arabicPeriod"/>
            </a:pPr>
            <a:endParaRPr lang="en-GB" dirty="0" smtClean="0"/>
          </a:p>
          <a:p>
            <a:pPr marL="514350" lvl="0" indent="-514350">
              <a:buFont typeface="+mj-lt"/>
              <a:buAutoNum type="arabicPeriod"/>
            </a:pPr>
            <a:r>
              <a:rPr lang="en-GB" dirty="0" smtClean="0"/>
              <a:t>Presenter – elaborate on the issue/situation/problem</a:t>
            </a:r>
          </a:p>
          <a:p>
            <a:pPr marL="514350" indent="-514350">
              <a:buFont typeface="+mj-lt"/>
              <a:buAutoNum type="arabicPeriod"/>
            </a:pPr>
            <a:endParaRPr lang="en-GB" dirty="0" smtClean="0"/>
          </a:p>
          <a:p>
            <a:pPr marL="514350" lvl="0" indent="-514350">
              <a:buFont typeface="+mj-lt"/>
              <a:buAutoNum type="arabicPeriod"/>
            </a:pPr>
            <a:r>
              <a:rPr lang="en-GB" dirty="0" smtClean="0"/>
              <a:t>Other group members – ask the presenter questions to help deepen understanding and evoke possible alternatives</a:t>
            </a:r>
          </a:p>
          <a:p>
            <a:pPr marL="514350" indent="-514350">
              <a:buFont typeface="+mj-lt"/>
              <a:buAutoNum type="arabicPeriod"/>
            </a:pPr>
            <a:endParaRPr lang="en-GB" dirty="0" smtClean="0"/>
          </a:p>
          <a:p>
            <a:pPr marL="514350" lvl="0" indent="-514350">
              <a:buFont typeface="+mj-lt"/>
              <a:buAutoNum type="arabicPeriod"/>
            </a:pPr>
            <a:r>
              <a:rPr lang="en-GB" dirty="0" smtClean="0"/>
              <a:t>Presenter – come to a working conclusion and decides how will apply in practice</a:t>
            </a:r>
          </a:p>
          <a:p>
            <a:pPr marL="514350" lvl="0" indent="-514350">
              <a:buFont typeface="+mj-lt"/>
              <a:buAutoNum type="arabicPeriod"/>
            </a:pPr>
            <a:endParaRPr lang="en-GB" dirty="0"/>
          </a:p>
          <a:p>
            <a:pPr marL="514350" lvl="0" indent="-514350">
              <a:buFont typeface="+mj-lt"/>
              <a:buAutoNum type="arabicPeriod"/>
            </a:pPr>
            <a:r>
              <a:rPr lang="en-GB" dirty="0" smtClean="0"/>
              <a:t>Everyone – reflect on what you believe the presenter has  learned and what you have learned and will consider/act on further</a:t>
            </a:r>
          </a:p>
          <a:p>
            <a:pPr marL="514350" indent="-514350">
              <a:buFont typeface="+mj-lt"/>
              <a:buAutoNum type="arabicPeriod"/>
            </a:pP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hlinkClick r:id="rId2" action="ppaction://hlinksldjump"/>
          </p:cNvPr>
          <p:cNvPicPr/>
          <p:nvPr/>
        </p:nvPicPr>
        <p:blipFill>
          <a:blip r:embed="rId3" cstate="print"/>
          <a:srcRect/>
          <a:stretch>
            <a:fillRect/>
          </a:stretch>
        </p:blipFill>
        <p:spPr bwMode="auto">
          <a:xfrm>
            <a:off x="1403648" y="188640"/>
            <a:ext cx="6610171" cy="5263370"/>
          </a:xfrm>
          <a:prstGeom prst="rect">
            <a:avLst/>
          </a:prstGeom>
          <a:noFill/>
          <a:ln w="9525">
            <a:noFill/>
            <a:miter lim="800000"/>
            <a:headEnd/>
            <a:tailEnd/>
          </a:ln>
        </p:spPr>
      </p:pic>
      <p:sp>
        <p:nvSpPr>
          <p:cNvPr id="3" name="TextBox 2"/>
          <p:cNvSpPr txBox="1"/>
          <p:nvPr/>
        </p:nvSpPr>
        <p:spPr>
          <a:xfrm>
            <a:off x="611560" y="5733256"/>
            <a:ext cx="8136904" cy="584775"/>
          </a:xfrm>
          <a:prstGeom prst="rect">
            <a:avLst/>
          </a:prstGeom>
          <a:noFill/>
        </p:spPr>
        <p:txBody>
          <a:bodyPr wrap="square" rtlCol="0">
            <a:spAutoFit/>
          </a:bodyPr>
          <a:lstStyle/>
          <a:p>
            <a:pPr algn="ctr"/>
            <a:r>
              <a:rPr lang="en-GB" sz="1600" dirty="0"/>
              <a:t>From the House of Commons Science and Technology Committee, </a:t>
            </a:r>
            <a:endParaRPr lang="en-GB" sz="1600" dirty="0" smtClean="0"/>
          </a:p>
          <a:p>
            <a:pPr algn="ctr"/>
            <a:r>
              <a:rPr lang="en-GB" sz="1600" dirty="0" smtClean="0"/>
              <a:t>‘</a:t>
            </a:r>
            <a:r>
              <a:rPr lang="en-GB" sz="1600" dirty="0"/>
              <a:t>Women in Scientific Careers’, sixth report of session 2013–14.</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hlinkClick r:id="rId2" action="ppaction://hlinksldjump"/>
              </a:rPr>
              <a:t>Invading space?</a:t>
            </a:r>
            <a:endParaRPr lang="en-GB" dirty="0"/>
          </a:p>
        </p:txBody>
      </p:sp>
      <p:sp>
        <p:nvSpPr>
          <p:cNvPr id="3" name="Content Placeholder 2"/>
          <p:cNvSpPr>
            <a:spLocks noGrp="1"/>
          </p:cNvSpPr>
          <p:nvPr>
            <p:ph sz="quarter" idx="1"/>
          </p:nvPr>
        </p:nvSpPr>
        <p:spPr/>
        <p:txBody>
          <a:bodyPr/>
          <a:lstStyle/>
          <a:p>
            <a:pPr>
              <a:buFont typeface="Arial" panose="020B0604020202020204" pitchFamily="34" charset="0"/>
              <a:buChar char="•"/>
            </a:pPr>
            <a:r>
              <a:rPr lang="en-GB" dirty="0"/>
              <a:t>‘What happens when women and racialized minorities take up “privileged” positions which have not been “reserved” for them, for which they are not, in short, the somatic norm? What are the terms of coexistence? This is an encounter that causes disruption, necessitates negotiation and invites complicity.’ </a:t>
            </a:r>
            <a:endParaRPr lang="en-GB" dirty="0" smtClean="0"/>
          </a:p>
          <a:p>
            <a:pPr marL="0" indent="0">
              <a:buNone/>
            </a:pPr>
            <a:endParaRPr lang="en-GB" dirty="0"/>
          </a:p>
          <a:p>
            <a:pPr>
              <a:buFont typeface="Arial" panose="020B0604020202020204" pitchFamily="34" charset="0"/>
              <a:buChar char="•"/>
            </a:pPr>
            <a:endParaRPr lang="en-GB" dirty="0"/>
          </a:p>
        </p:txBody>
      </p:sp>
      <p:sp>
        <p:nvSpPr>
          <p:cNvPr id="4" name="TextBox 3"/>
          <p:cNvSpPr txBox="1"/>
          <p:nvPr/>
        </p:nvSpPr>
        <p:spPr>
          <a:xfrm>
            <a:off x="755576" y="6381328"/>
            <a:ext cx="7920880" cy="615553"/>
          </a:xfrm>
          <a:prstGeom prst="rect">
            <a:avLst/>
          </a:prstGeom>
          <a:noFill/>
        </p:spPr>
        <p:txBody>
          <a:bodyPr wrap="square" rtlCol="0">
            <a:spAutoFit/>
          </a:bodyPr>
          <a:lstStyle/>
          <a:p>
            <a:r>
              <a:rPr lang="en-GB" sz="1600" dirty="0" err="1"/>
              <a:t>Nirmal</a:t>
            </a:r>
            <a:r>
              <a:rPr lang="en-GB" sz="1600" dirty="0"/>
              <a:t> </a:t>
            </a:r>
            <a:r>
              <a:rPr lang="en-GB" sz="1600" dirty="0" err="1"/>
              <a:t>Puwar</a:t>
            </a:r>
            <a:r>
              <a:rPr lang="en-GB" sz="1600" dirty="0"/>
              <a:t>, </a:t>
            </a:r>
            <a:r>
              <a:rPr lang="en-GB" sz="1600" i="1" dirty="0"/>
              <a:t>Space Invaders: Race, Gender and Bodies Out of Place</a:t>
            </a:r>
            <a:r>
              <a:rPr lang="en-GB" sz="1600" dirty="0"/>
              <a:t>, 2004</a:t>
            </a:r>
          </a:p>
          <a:p>
            <a:endParaRPr lang="en-GB" dirty="0"/>
          </a:p>
        </p:txBody>
      </p:sp>
    </p:spTree>
    <p:extLst>
      <p:ext uri="{BB962C8B-B14F-4D97-AF65-F5344CB8AC3E}">
        <p14:creationId xmlns:p14="http://schemas.microsoft.com/office/powerpoint/2010/main" val="428427113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69</TotalTime>
  <Words>392</Words>
  <Application>Microsoft Office PowerPoint</Application>
  <PresentationFormat>On-screen Show (4:3)</PresentationFormat>
  <Paragraphs>57</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Bookman Old Style</vt:lpstr>
      <vt:lpstr>Gill Sans MT</vt:lpstr>
      <vt:lpstr>Wingdings</vt:lpstr>
      <vt:lpstr>Wingdings 3</vt:lpstr>
      <vt:lpstr>Origin</vt:lpstr>
      <vt:lpstr>Perceived barriers to becoming research active </vt:lpstr>
      <vt:lpstr>Unpacking key words</vt:lpstr>
      <vt:lpstr>Presence and absence Historical legacies and our place in processes of historical change</vt:lpstr>
      <vt:lpstr>A challenging conjuncture</vt:lpstr>
      <vt:lpstr>Gender politics and discrimination</vt:lpstr>
      <vt:lpstr>PowerPoint Presentation</vt:lpstr>
      <vt:lpstr>The action learning process</vt:lpstr>
      <vt:lpstr>PowerPoint Presentation</vt:lpstr>
      <vt:lpstr>Invading space?</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Perceived barriers to becoming research active</dc:title>
  <dc:creator>Sarah</dc:creator>
  <cp:lastModifiedBy>Zowie Davy</cp:lastModifiedBy>
  <cp:revision>9</cp:revision>
  <dcterms:created xsi:type="dcterms:W3CDTF">2015-02-24T00:09:42Z</dcterms:created>
  <dcterms:modified xsi:type="dcterms:W3CDTF">2015-02-27T10:03:36Z</dcterms:modified>
</cp:coreProperties>
</file>